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2"/>
  </p:notesMasterIdLst>
  <p:sldIdLst>
    <p:sldId id="271" r:id="rId3"/>
    <p:sldId id="272" r:id="rId4"/>
    <p:sldId id="266" r:id="rId5"/>
    <p:sldId id="273" r:id="rId6"/>
    <p:sldId id="275" r:id="rId7"/>
    <p:sldId id="274" r:id="rId8"/>
    <p:sldId id="276" r:id="rId9"/>
    <p:sldId id="277" r:id="rId10"/>
    <p:sldId id="278" r:id="rId11"/>
  </p:sldIdLst>
  <p:sldSz cx="9144000" cy="6858000" type="screen4x3"/>
  <p:notesSz cx="6858000" cy="9144000"/>
  <p:embeddedFontLst>
    <p:embeddedFont>
      <p:font typeface="Arial Narrow" panose="020B0606020202030204" pitchFamily="34" charset="0"/>
      <p:regular r:id="rId13"/>
      <p:bold r:id="rId14"/>
      <p:italic r:id="rId15"/>
      <p:boldItalic r:id="rId16"/>
    </p:embeddedFont>
    <p:embeddedFont>
      <p:font typeface="AR BLANCA" panose="020B0604020202020204" charset="0"/>
      <p:regular r:id="rId17"/>
    </p:embeddedFont>
    <p:embeddedFont>
      <p:font typeface="Calibri" panose="020F0502020204030204" pitchFamily="34" charset="0"/>
      <p:regular r:id="rId18"/>
      <p:bold r:id="rId19"/>
      <p:italic r:id="rId20"/>
      <p:boldItalic r:id="rId21"/>
    </p:embeddedFont>
    <p:embeddedFont>
      <p:font typeface="Agency FB" panose="020B0503020202020204" pitchFamily="34" charset="0"/>
      <p:regular r:id="rId22"/>
      <p:bold r:id="rId23"/>
    </p:embeddedFont>
    <p:embeddedFont>
      <p:font typeface="MS PGothic" panose="020B0600070205080204" pitchFamily="34" charset="-128"/>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A40000"/>
    <a:srgbClr val="AE8F56"/>
    <a:srgbClr val="6F2A05"/>
    <a:srgbClr val="681900"/>
    <a:srgbClr val="FFFF99"/>
    <a:srgbClr val="FACBA0"/>
    <a:srgbClr val="FBD9B3"/>
    <a:srgbClr val="1976FF"/>
    <a:srgbClr val="2A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35" autoAdjust="0"/>
  </p:normalViewPr>
  <p:slideViewPr>
    <p:cSldViewPr snapToGrid="0">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077E1-3B7C-46D1-81C0-2AA345D4D2DB}" type="datetimeFigureOut">
              <a:rPr lang="en-US" smtClean="0"/>
              <a:pPr/>
              <a:t>7/1/2016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6427-7E93-46EC-8780-06196B090E03}" type="slidenum">
              <a:rPr lang="en-US" smtClean="0"/>
              <a:pPr/>
              <a:t>‹#›</a:t>
            </a:fld>
            <a:endParaRPr lang="en-US"/>
          </a:p>
        </p:txBody>
      </p:sp>
    </p:spTree>
    <p:extLst>
      <p:ext uri="{BB962C8B-B14F-4D97-AF65-F5344CB8AC3E}">
        <p14:creationId xmlns:p14="http://schemas.microsoft.com/office/powerpoint/2010/main" val="311674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366427-7E93-46EC-8780-06196B090E03}" type="slidenum">
              <a:rPr lang="en-US" smtClean="0"/>
              <a:pPr/>
              <a:t>3</a:t>
            </a:fld>
            <a:endParaRPr lang="en-US"/>
          </a:p>
        </p:txBody>
      </p:sp>
    </p:spTree>
    <p:extLst>
      <p:ext uri="{BB962C8B-B14F-4D97-AF65-F5344CB8AC3E}">
        <p14:creationId xmlns:p14="http://schemas.microsoft.com/office/powerpoint/2010/main" val="176605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366427-7E93-46EC-8780-06196B090E03}" type="slidenum">
              <a:rPr lang="en-US" smtClean="0"/>
              <a:pPr/>
              <a:t>4</a:t>
            </a:fld>
            <a:endParaRPr lang="en-US"/>
          </a:p>
        </p:txBody>
      </p:sp>
    </p:spTree>
    <p:extLst>
      <p:ext uri="{BB962C8B-B14F-4D97-AF65-F5344CB8AC3E}">
        <p14:creationId xmlns:p14="http://schemas.microsoft.com/office/powerpoint/2010/main" val="326379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366427-7E93-46EC-8780-06196B090E03}" type="slidenum">
              <a:rPr lang="en-US" smtClean="0"/>
              <a:pPr/>
              <a:t>5</a:t>
            </a:fld>
            <a:endParaRPr lang="en-US"/>
          </a:p>
        </p:txBody>
      </p:sp>
    </p:spTree>
    <p:extLst>
      <p:ext uri="{BB962C8B-B14F-4D97-AF65-F5344CB8AC3E}">
        <p14:creationId xmlns:p14="http://schemas.microsoft.com/office/powerpoint/2010/main" val="324313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366427-7E93-46EC-8780-06196B090E03}" type="slidenum">
              <a:rPr lang="en-US" smtClean="0"/>
              <a:pPr/>
              <a:t>6</a:t>
            </a:fld>
            <a:endParaRPr lang="en-US"/>
          </a:p>
        </p:txBody>
      </p:sp>
    </p:spTree>
    <p:extLst>
      <p:ext uri="{BB962C8B-B14F-4D97-AF65-F5344CB8AC3E}">
        <p14:creationId xmlns:p14="http://schemas.microsoft.com/office/powerpoint/2010/main" val="5775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366427-7E93-46EC-8780-06196B090E03}" type="slidenum">
              <a:rPr lang="en-US" smtClean="0"/>
              <a:pPr/>
              <a:t>7</a:t>
            </a:fld>
            <a:endParaRPr lang="en-US"/>
          </a:p>
        </p:txBody>
      </p:sp>
    </p:spTree>
    <p:extLst>
      <p:ext uri="{BB962C8B-B14F-4D97-AF65-F5344CB8AC3E}">
        <p14:creationId xmlns:p14="http://schemas.microsoft.com/office/powerpoint/2010/main" val="142512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366427-7E93-46EC-8780-06196B090E03}" type="slidenum">
              <a:rPr lang="en-US" smtClean="0"/>
              <a:pPr/>
              <a:t>8</a:t>
            </a:fld>
            <a:endParaRPr lang="en-US"/>
          </a:p>
        </p:txBody>
      </p:sp>
    </p:spTree>
    <p:extLst>
      <p:ext uri="{BB962C8B-B14F-4D97-AF65-F5344CB8AC3E}">
        <p14:creationId xmlns:p14="http://schemas.microsoft.com/office/powerpoint/2010/main" val="358758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366427-7E93-46EC-8780-06196B090E03}" type="slidenum">
              <a:rPr lang="en-US" smtClean="0"/>
              <a:pPr/>
              <a:t>9</a:t>
            </a:fld>
            <a:endParaRPr lang="en-US"/>
          </a:p>
        </p:txBody>
      </p:sp>
    </p:spTree>
    <p:extLst>
      <p:ext uri="{BB962C8B-B14F-4D97-AF65-F5344CB8AC3E}">
        <p14:creationId xmlns:p14="http://schemas.microsoft.com/office/powerpoint/2010/main" val="423573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F66D1B-A1F6-422D-AC11-B064BAFDDF53}"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CBDA9-B33D-4BB2-8A07-24B76A2EA36D}"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F66D1B-A1F6-422D-AC11-B064BAFDDF53}"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CBDA9-B33D-4BB2-8A07-24B76A2EA36D}"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F66D1B-A1F6-422D-AC11-B064BAFDDF53}"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CBDA9-B33D-4BB2-8A07-24B76A2EA36D}" type="slidenum">
              <a:rPr lang="en-US" smtClean="0"/>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75DDFF7B-52A9-42B2-A300-13955D0AF3AB}" type="slidenum">
              <a:rPr lang="en-US"/>
              <a:pPr>
                <a:defRPr/>
              </a:pPr>
              <a:t>‹#›</a:t>
            </a:fld>
            <a:endParaRPr lang="en-US" dirty="0"/>
          </a:p>
        </p:txBody>
      </p:sp>
    </p:spTree>
    <p:extLst>
      <p:ext uri="{BB962C8B-B14F-4D97-AF65-F5344CB8AC3E}">
        <p14:creationId xmlns:p14="http://schemas.microsoft.com/office/powerpoint/2010/main" val="304573906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6FFBF594-C1AD-4A66-B9F7-9E69B7132C10}" type="slidenum">
              <a:rPr lang="en-US"/>
              <a:pPr>
                <a:defRPr/>
              </a:pPr>
              <a:t>‹#›</a:t>
            </a:fld>
            <a:endParaRPr lang="en-US" dirty="0"/>
          </a:p>
        </p:txBody>
      </p:sp>
    </p:spTree>
    <p:extLst>
      <p:ext uri="{BB962C8B-B14F-4D97-AF65-F5344CB8AC3E}">
        <p14:creationId xmlns:p14="http://schemas.microsoft.com/office/powerpoint/2010/main" val="343932921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28629473-AF3F-4883-BDF3-3ABA3719CB72}" type="slidenum">
              <a:rPr lang="en-US"/>
              <a:pPr>
                <a:defRPr/>
              </a:pPr>
              <a:t>‹#›</a:t>
            </a:fld>
            <a:endParaRPr lang="en-US" dirty="0"/>
          </a:p>
        </p:txBody>
      </p:sp>
    </p:spTree>
    <p:extLst>
      <p:ext uri="{BB962C8B-B14F-4D97-AF65-F5344CB8AC3E}">
        <p14:creationId xmlns:p14="http://schemas.microsoft.com/office/powerpoint/2010/main" val="8093975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15D2B87F-A31A-4369-9209-FE40FC2ECA2C}" type="slidenum">
              <a:rPr lang="en-US"/>
              <a:pPr>
                <a:defRPr/>
              </a:pPr>
              <a:t>‹#›</a:t>
            </a:fld>
            <a:endParaRPr lang="en-US" dirty="0"/>
          </a:p>
        </p:txBody>
      </p:sp>
    </p:spTree>
    <p:extLst>
      <p:ext uri="{BB962C8B-B14F-4D97-AF65-F5344CB8AC3E}">
        <p14:creationId xmlns:p14="http://schemas.microsoft.com/office/powerpoint/2010/main" val="19110593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256EE7CA-F7AF-4C24-A9C7-05F2615DA315}" type="slidenum">
              <a:rPr lang="en-US"/>
              <a:pPr>
                <a:defRPr/>
              </a:pPr>
              <a:t>‹#›</a:t>
            </a:fld>
            <a:endParaRPr lang="en-US" dirty="0"/>
          </a:p>
        </p:txBody>
      </p:sp>
    </p:spTree>
    <p:extLst>
      <p:ext uri="{BB962C8B-B14F-4D97-AF65-F5344CB8AC3E}">
        <p14:creationId xmlns:p14="http://schemas.microsoft.com/office/powerpoint/2010/main" val="405711203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948B9156-35FC-4963-A715-B903B6B22328}" type="slidenum">
              <a:rPr lang="en-US"/>
              <a:pPr>
                <a:defRPr/>
              </a:pPr>
              <a:t>‹#›</a:t>
            </a:fld>
            <a:endParaRPr lang="en-US" dirty="0"/>
          </a:p>
        </p:txBody>
      </p:sp>
    </p:spTree>
    <p:extLst>
      <p:ext uri="{BB962C8B-B14F-4D97-AF65-F5344CB8AC3E}">
        <p14:creationId xmlns:p14="http://schemas.microsoft.com/office/powerpoint/2010/main" val="82727938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8815266D-FA29-4F65-B91F-DC5151C9B2B9}" type="slidenum">
              <a:rPr lang="en-US"/>
              <a:pPr>
                <a:defRPr/>
              </a:pPr>
              <a:t>‹#›</a:t>
            </a:fld>
            <a:endParaRPr lang="en-US" dirty="0"/>
          </a:p>
        </p:txBody>
      </p:sp>
    </p:spTree>
    <p:extLst>
      <p:ext uri="{BB962C8B-B14F-4D97-AF65-F5344CB8AC3E}">
        <p14:creationId xmlns:p14="http://schemas.microsoft.com/office/powerpoint/2010/main" val="40966781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3D938B38-9804-40F6-8285-A6A8DF790247}" type="slidenum">
              <a:rPr lang="en-US"/>
              <a:pPr>
                <a:defRPr/>
              </a:pPr>
              <a:t>‹#›</a:t>
            </a:fld>
            <a:endParaRPr lang="en-US" dirty="0"/>
          </a:p>
        </p:txBody>
      </p:sp>
    </p:spTree>
    <p:extLst>
      <p:ext uri="{BB962C8B-B14F-4D97-AF65-F5344CB8AC3E}">
        <p14:creationId xmlns:p14="http://schemas.microsoft.com/office/powerpoint/2010/main" val="206117208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F66D1B-A1F6-422D-AC11-B064BAFDDF53}"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CBDA9-B33D-4BB2-8A07-24B76A2EA36D}" type="slidenum">
              <a:rPr lang="en-US" smtClean="0"/>
              <a:pPr/>
              <a:t>‹#›</a:t>
            </a:fld>
            <a:endParaRPr 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F6BD8EC1-34C3-40E1-9001-76356B10B2D3}" type="slidenum">
              <a:rPr lang="en-US"/>
              <a:pPr>
                <a:defRPr/>
              </a:pPr>
              <a:t>‹#›</a:t>
            </a:fld>
            <a:endParaRPr lang="en-US" dirty="0"/>
          </a:p>
        </p:txBody>
      </p:sp>
    </p:spTree>
    <p:extLst>
      <p:ext uri="{BB962C8B-B14F-4D97-AF65-F5344CB8AC3E}">
        <p14:creationId xmlns:p14="http://schemas.microsoft.com/office/powerpoint/2010/main" val="3730877118"/>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86709619-5565-4C44-BF49-C26028D2EDE7}" type="slidenum">
              <a:rPr lang="en-US"/>
              <a:pPr>
                <a:defRPr/>
              </a:pPr>
              <a:t>‹#›</a:t>
            </a:fld>
            <a:endParaRPr lang="en-US" dirty="0"/>
          </a:p>
        </p:txBody>
      </p:sp>
    </p:spTree>
    <p:extLst>
      <p:ext uri="{BB962C8B-B14F-4D97-AF65-F5344CB8AC3E}">
        <p14:creationId xmlns:p14="http://schemas.microsoft.com/office/powerpoint/2010/main" val="53021388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F813AADF-5633-43D7-A06C-324372B75C91}" type="slidenum">
              <a:rPr lang="en-US"/>
              <a:pPr>
                <a:defRPr/>
              </a:pPr>
              <a:t>‹#›</a:t>
            </a:fld>
            <a:endParaRPr lang="en-US" dirty="0"/>
          </a:p>
        </p:txBody>
      </p:sp>
    </p:spTree>
    <p:extLst>
      <p:ext uri="{BB962C8B-B14F-4D97-AF65-F5344CB8AC3E}">
        <p14:creationId xmlns:p14="http://schemas.microsoft.com/office/powerpoint/2010/main" val="422182063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F66D1B-A1F6-422D-AC11-B064BAFDDF53}"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CBDA9-B33D-4BB2-8A07-24B76A2EA36D}"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F66D1B-A1F6-422D-AC11-B064BAFDDF53}"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CBDA9-B33D-4BB2-8A07-24B76A2EA36D}"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F66D1B-A1F6-422D-AC11-B064BAFDDF53}" type="datetimeFigureOut">
              <a:rPr lang="en-US" smtClean="0"/>
              <a:pPr/>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CBDA9-B33D-4BB2-8A07-24B76A2EA36D}"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F66D1B-A1F6-422D-AC11-B064BAFDDF53}" type="datetimeFigureOut">
              <a:rPr lang="en-US" smtClean="0"/>
              <a:pPr/>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CBDA9-B33D-4BB2-8A07-24B76A2EA36D}"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66D1B-A1F6-422D-AC11-B064BAFDDF53}" type="datetimeFigureOut">
              <a:rPr lang="en-US" smtClean="0"/>
              <a:pPr/>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CBDA9-B33D-4BB2-8A07-24B76A2EA36D}"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66D1B-A1F6-422D-AC11-B064BAFDDF53}"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CBDA9-B33D-4BB2-8A07-24B76A2EA36D}"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F66D1B-A1F6-422D-AC11-B064BAFDDF53}"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CBDA9-B33D-4BB2-8A07-24B76A2EA36D}"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66D1B-A1F6-422D-AC11-B064BAFDDF53}" type="datetimeFigureOut">
              <a:rPr lang="en-US" smtClean="0"/>
              <a:pPr/>
              <a:t>7/1/2016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CBDA9-B33D-4BB2-8A07-24B76A2EA3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Arial" charset="0"/>
                <a:ea typeface="+mn-ea"/>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Arial" charset="0"/>
                <a:ea typeface="+mn-ea"/>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Arial" charset="0"/>
                <a:ea typeface="+mn-ea"/>
              </a:defRPr>
            </a:lvl1pPr>
          </a:lstStyle>
          <a:p>
            <a:pPr>
              <a:defRPr/>
            </a:pPr>
            <a:fld id="{5EBEB54C-64CD-4F19-B8A6-932E7385F97C}" type="slidenum">
              <a:rPr lang="en-US"/>
              <a:pPr>
                <a:defRPr/>
              </a:pPr>
              <a:t>‹#›</a:t>
            </a:fld>
            <a:endParaRPr lang="en-US" dirty="0"/>
          </a:p>
        </p:txBody>
      </p:sp>
    </p:spTree>
    <p:extLst>
      <p:ext uri="{BB962C8B-B14F-4D97-AF65-F5344CB8AC3E}">
        <p14:creationId xmlns:p14="http://schemas.microsoft.com/office/powerpoint/2010/main" val="2853327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35576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9"/>
          <p:cNvSpPr>
            <a:spLocks noChangeArrowheads="1"/>
          </p:cNvSpPr>
          <p:nvPr/>
        </p:nvSpPr>
        <p:spPr bwMode="auto">
          <a:xfrm>
            <a:off x="-50104" y="1762950"/>
            <a:ext cx="9144000" cy="1446550"/>
          </a:xfrm>
          <a:prstGeom prst="rect">
            <a:avLst/>
          </a:prstGeom>
          <a:noFill/>
          <a:ln w="9525">
            <a:noFill/>
            <a:miter lim="800000"/>
            <a:headEnd/>
            <a:tailEnd/>
          </a:ln>
          <a:effectLst/>
        </p:spPr>
        <p:txBody>
          <a:bodyPr>
            <a:spAutoFit/>
          </a:bodyPr>
          <a:lstStyle/>
          <a:p>
            <a:pPr algn="ctr"/>
            <a:r>
              <a:rPr lang="en-US" sz="8800" b="1" dirty="0" smtClean="0">
                <a:solidFill>
                  <a:srgbClr val="FFFF00"/>
                </a:solidFill>
                <a:latin typeface="Arial Narrow" pitchFamily="34" charset="0"/>
              </a:rPr>
              <a:t>Compromise</a:t>
            </a:r>
            <a:endParaRPr lang="en-US" sz="8800" b="1" dirty="0">
              <a:solidFill>
                <a:srgbClr val="FFFF00"/>
              </a:solidFill>
              <a:latin typeface="Arial Narrow" pitchFamily="34" charset="0"/>
            </a:endParaRPr>
          </a:p>
        </p:txBody>
      </p:sp>
    </p:spTree>
    <p:extLst>
      <p:ext uri="{BB962C8B-B14F-4D97-AF65-F5344CB8AC3E}">
        <p14:creationId xmlns:p14="http://schemas.microsoft.com/office/powerpoint/2010/main" val="29381554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lum bright="-10000"/>
          </a:blip>
          <a:srcRect l="3389" t="4558" r="3389" b="5413"/>
          <a:stretch>
            <a:fillRect/>
          </a:stretch>
        </p:blipFill>
        <p:spPr bwMode="auto">
          <a:xfrm>
            <a:off x="1" y="0"/>
            <a:ext cx="9144000" cy="6858000"/>
          </a:xfrm>
          <a:prstGeom prst="rect">
            <a:avLst/>
          </a:prstGeom>
          <a:noFill/>
          <a:ln w="57150">
            <a:noFill/>
            <a:miter lim="800000"/>
            <a:headEnd/>
            <a:tailEnd/>
          </a:ln>
          <a:effectLst/>
        </p:spPr>
      </p:pic>
      <p:sp>
        <p:nvSpPr>
          <p:cNvPr id="8" name="TextBox 7"/>
          <p:cNvSpPr txBox="1"/>
          <p:nvPr/>
        </p:nvSpPr>
        <p:spPr>
          <a:xfrm>
            <a:off x="499997" y="139874"/>
            <a:ext cx="8186803" cy="707886"/>
          </a:xfrm>
          <a:prstGeom prst="rect">
            <a:avLst/>
          </a:prstGeom>
          <a:noFill/>
        </p:spPr>
        <p:txBody>
          <a:bodyPr wrap="square" rtlCol="0">
            <a:spAutoFit/>
          </a:bodyPr>
          <a:lstStyle/>
          <a:p>
            <a:pPr algn="ctr"/>
            <a:r>
              <a:rPr lang="en-US" sz="4000" dirty="0" smtClean="0">
                <a:effectLst>
                  <a:glow rad="228600">
                    <a:srgbClr val="FFFF99"/>
                  </a:glow>
                </a:effectLst>
                <a:latin typeface="AR BLANCA" pitchFamily="2" charset="0"/>
              </a:rPr>
              <a:t>3 Examples from the Book of Daniel</a:t>
            </a:r>
            <a:endParaRPr lang="en-US" sz="4000" dirty="0">
              <a:effectLst>
                <a:glow rad="228600">
                  <a:srgbClr val="FFFF99"/>
                </a:glow>
              </a:effectLst>
              <a:latin typeface="AR BLANCA" pitchFamily="2" charset="0"/>
            </a:endParaRPr>
          </a:p>
        </p:txBody>
      </p:sp>
      <p:sp>
        <p:nvSpPr>
          <p:cNvPr id="9" name="TextBox 8"/>
          <p:cNvSpPr txBox="1"/>
          <p:nvPr/>
        </p:nvSpPr>
        <p:spPr>
          <a:xfrm>
            <a:off x="398531" y="1439172"/>
            <a:ext cx="8820625" cy="5201424"/>
          </a:xfrm>
          <a:prstGeom prst="rect">
            <a:avLst/>
          </a:prstGeom>
          <a:noFill/>
        </p:spPr>
        <p:txBody>
          <a:bodyPr wrap="square" rtlCol="0">
            <a:spAutoFit/>
          </a:bodyPr>
          <a:lstStyle/>
          <a:p>
            <a:pPr>
              <a:spcBef>
                <a:spcPts val="1200"/>
              </a:spcBef>
            </a:pPr>
            <a:r>
              <a:rPr lang="en-US" sz="48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No Compromise…</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On eating forbidden foods (Daniel 1).</a:t>
            </a: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Daniel is among the first group of captives.</a:t>
            </a: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Daniel descended from the </a:t>
            </a:r>
            <a:r>
              <a:rPr lang="en-US" sz="3200" b="1"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royal </a:t>
            </a:r>
            <a:r>
              <a:rPr lang="en-US" sz="3200" b="1"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lineage</a:t>
            </a: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a:t>
            </a: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Daniel spent 70 years in Babylon.</a:t>
            </a: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Daniel was held in great favor by the monarchs.</a:t>
            </a: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Much of his life is recorded in the first six 	chapters of the book of Daniel.</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1000"/>
                                        <p:tgtEl>
                                          <p:spTgt spid="9">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10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10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left)">
                                      <p:cBhvr>
                                        <p:cTn id="31" dur="10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wipe(left)">
                                      <p:cBhvr>
                                        <p:cTn id="36" dur="10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wipe(left)">
                                      <p:cBhvr>
                                        <p:cTn id="41"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lum bright="-10000"/>
          </a:blip>
          <a:srcRect l="3389" t="4558" r="3389" b="5413"/>
          <a:stretch>
            <a:fillRect/>
          </a:stretch>
        </p:blipFill>
        <p:spPr bwMode="auto">
          <a:xfrm>
            <a:off x="1" y="0"/>
            <a:ext cx="9144000" cy="6858000"/>
          </a:xfrm>
          <a:prstGeom prst="rect">
            <a:avLst/>
          </a:prstGeom>
          <a:noFill/>
          <a:ln w="57150">
            <a:noFill/>
            <a:miter lim="800000"/>
            <a:headEnd/>
            <a:tailEnd/>
          </a:ln>
          <a:effectLst/>
        </p:spPr>
      </p:pic>
      <p:sp>
        <p:nvSpPr>
          <p:cNvPr id="8" name="TextBox 7"/>
          <p:cNvSpPr txBox="1"/>
          <p:nvPr/>
        </p:nvSpPr>
        <p:spPr>
          <a:xfrm>
            <a:off x="499997" y="139874"/>
            <a:ext cx="8186803" cy="707886"/>
          </a:xfrm>
          <a:prstGeom prst="rect">
            <a:avLst/>
          </a:prstGeom>
          <a:noFill/>
        </p:spPr>
        <p:txBody>
          <a:bodyPr wrap="square" rtlCol="0">
            <a:spAutoFit/>
          </a:bodyPr>
          <a:lstStyle/>
          <a:p>
            <a:pPr algn="ctr"/>
            <a:r>
              <a:rPr lang="en-US" sz="4000" dirty="0" smtClean="0">
                <a:effectLst>
                  <a:glow rad="228600">
                    <a:srgbClr val="FFFF99"/>
                  </a:glow>
                </a:effectLst>
                <a:latin typeface="AR BLANCA" pitchFamily="2" charset="0"/>
              </a:rPr>
              <a:t>3 Examples from the Book of Daniel</a:t>
            </a:r>
            <a:endParaRPr lang="en-US" sz="4000" dirty="0">
              <a:effectLst>
                <a:glow rad="228600">
                  <a:srgbClr val="FFFF99"/>
                </a:glow>
              </a:effectLst>
              <a:latin typeface="AR BLANCA" pitchFamily="2" charset="0"/>
            </a:endParaRPr>
          </a:p>
        </p:txBody>
      </p:sp>
      <p:sp>
        <p:nvSpPr>
          <p:cNvPr id="9" name="TextBox 8"/>
          <p:cNvSpPr txBox="1"/>
          <p:nvPr/>
        </p:nvSpPr>
        <p:spPr>
          <a:xfrm>
            <a:off x="398532" y="1439172"/>
            <a:ext cx="8482422" cy="4401205"/>
          </a:xfrm>
          <a:prstGeom prst="rect">
            <a:avLst/>
          </a:prstGeom>
          <a:noFill/>
        </p:spPr>
        <p:txBody>
          <a:bodyPr wrap="square" rtlCol="0">
            <a:spAutoFit/>
          </a:bodyPr>
          <a:lstStyle/>
          <a:p>
            <a:pPr>
              <a:spcBef>
                <a:spcPts val="1200"/>
              </a:spcBef>
            </a:pPr>
            <a:r>
              <a:rPr lang="en-US" sz="48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No Compromise…</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On eating forbidden foods (Daniel 1).</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On worshipping God alone (Daniel 3).</a:t>
            </a: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King Nebuchadnezzar demanded his 	subjects to worship a gold image he set up            	in the plain of Dura.</a:t>
            </a:r>
            <a:endParaRPr lang="en-US" sz="3200" b="1" dirty="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Shadrach, Meshach and Abednego would not!</a:t>
            </a:r>
          </a:p>
        </p:txBody>
      </p:sp>
    </p:spTree>
    <p:extLst>
      <p:ext uri="{BB962C8B-B14F-4D97-AF65-F5344CB8AC3E}">
        <p14:creationId xmlns:p14="http://schemas.microsoft.com/office/powerpoint/2010/main" val="127347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10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10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lum bright="-10000"/>
          </a:blip>
          <a:srcRect l="3389" t="4558" r="3389" b="5413"/>
          <a:stretch>
            <a:fillRect/>
          </a:stretch>
        </p:blipFill>
        <p:spPr bwMode="auto">
          <a:xfrm>
            <a:off x="1" y="0"/>
            <a:ext cx="9144000" cy="6858000"/>
          </a:xfrm>
          <a:prstGeom prst="rect">
            <a:avLst/>
          </a:prstGeom>
          <a:noFill/>
          <a:ln w="57150">
            <a:noFill/>
            <a:miter lim="800000"/>
            <a:headEnd/>
            <a:tailEnd/>
          </a:ln>
          <a:effectLst/>
        </p:spPr>
      </p:pic>
      <p:sp>
        <p:nvSpPr>
          <p:cNvPr id="8" name="TextBox 7"/>
          <p:cNvSpPr txBox="1"/>
          <p:nvPr/>
        </p:nvSpPr>
        <p:spPr>
          <a:xfrm>
            <a:off x="499997" y="139874"/>
            <a:ext cx="8186803" cy="707886"/>
          </a:xfrm>
          <a:prstGeom prst="rect">
            <a:avLst/>
          </a:prstGeom>
          <a:noFill/>
        </p:spPr>
        <p:txBody>
          <a:bodyPr wrap="square" rtlCol="0">
            <a:spAutoFit/>
          </a:bodyPr>
          <a:lstStyle/>
          <a:p>
            <a:pPr algn="ctr"/>
            <a:r>
              <a:rPr lang="en-US" sz="4000" dirty="0" smtClean="0">
                <a:effectLst>
                  <a:glow rad="228600">
                    <a:srgbClr val="FFFF99"/>
                  </a:glow>
                </a:effectLst>
                <a:latin typeface="AR BLANCA" pitchFamily="2" charset="0"/>
              </a:rPr>
              <a:t>3 Examples from the Book of Daniel</a:t>
            </a:r>
            <a:endParaRPr lang="en-US" sz="4000" dirty="0">
              <a:effectLst>
                <a:glow rad="228600">
                  <a:srgbClr val="FFFF99"/>
                </a:glow>
              </a:effectLst>
              <a:latin typeface="AR BLANCA" pitchFamily="2" charset="0"/>
            </a:endParaRPr>
          </a:p>
        </p:txBody>
      </p:sp>
      <p:sp>
        <p:nvSpPr>
          <p:cNvPr id="9" name="TextBox 8"/>
          <p:cNvSpPr txBox="1"/>
          <p:nvPr/>
        </p:nvSpPr>
        <p:spPr>
          <a:xfrm>
            <a:off x="398532" y="1439172"/>
            <a:ext cx="8305800" cy="4708981"/>
          </a:xfrm>
          <a:prstGeom prst="rect">
            <a:avLst/>
          </a:prstGeom>
          <a:noFill/>
        </p:spPr>
        <p:txBody>
          <a:bodyPr wrap="square" rtlCol="0">
            <a:spAutoFit/>
          </a:bodyPr>
          <a:lstStyle/>
          <a:p>
            <a:pPr>
              <a:spcBef>
                <a:spcPts val="1200"/>
              </a:spcBef>
            </a:pPr>
            <a:r>
              <a:rPr lang="en-US" sz="48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No Compromise…</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On eating forbidden foods (Daniel 1).</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On worshipping God alone (Daniel 3).</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On prayer (Daniel 6).</a:t>
            </a: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For 30 days prayer was outlawed in Babylon.</a:t>
            </a:r>
            <a:endParaRPr lang="en-US" sz="3200" b="1" dirty="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But Daniel continued to pray 3 times a day!</a:t>
            </a:r>
            <a:endParaRPr lang="en-US" sz="3200" b="1" dirty="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a:p>
            <a:pPr>
              <a:spcBef>
                <a:spcPts val="1200"/>
              </a:spcBef>
            </a:pPr>
            <a:endParaRPr lang="en-US" sz="3200"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p:txBody>
      </p:sp>
    </p:spTree>
    <p:extLst>
      <p:ext uri="{BB962C8B-B14F-4D97-AF65-F5344CB8AC3E}">
        <p14:creationId xmlns:p14="http://schemas.microsoft.com/office/powerpoint/2010/main" val="1956466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wipe(left)">
                                      <p:cBhvr>
                                        <p:cTn id="7" dur="10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wipe(left)">
                                      <p:cBhvr>
                                        <p:cTn id="12" dur="10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lum bright="-10000"/>
          </a:blip>
          <a:srcRect l="3389" t="4558" r="3389" b="5413"/>
          <a:stretch>
            <a:fillRect/>
          </a:stretch>
        </p:blipFill>
        <p:spPr bwMode="auto">
          <a:xfrm>
            <a:off x="1" y="0"/>
            <a:ext cx="9144000" cy="6858000"/>
          </a:xfrm>
          <a:prstGeom prst="rect">
            <a:avLst/>
          </a:prstGeom>
          <a:noFill/>
          <a:ln w="57150">
            <a:noFill/>
            <a:miter lim="800000"/>
            <a:headEnd/>
            <a:tailEnd/>
          </a:ln>
          <a:effectLst/>
        </p:spPr>
      </p:pic>
      <p:sp>
        <p:nvSpPr>
          <p:cNvPr id="8" name="TextBox 7"/>
          <p:cNvSpPr txBox="1"/>
          <p:nvPr/>
        </p:nvSpPr>
        <p:spPr>
          <a:xfrm>
            <a:off x="499997" y="139874"/>
            <a:ext cx="8186803" cy="707886"/>
          </a:xfrm>
          <a:prstGeom prst="rect">
            <a:avLst/>
          </a:prstGeom>
          <a:noFill/>
        </p:spPr>
        <p:txBody>
          <a:bodyPr wrap="square" rtlCol="0">
            <a:spAutoFit/>
          </a:bodyPr>
          <a:lstStyle/>
          <a:p>
            <a:pPr algn="ctr"/>
            <a:r>
              <a:rPr lang="en-US" sz="4000" dirty="0" smtClean="0">
                <a:effectLst>
                  <a:glow rad="228600">
                    <a:srgbClr val="FFFF99"/>
                  </a:glow>
                </a:effectLst>
                <a:latin typeface="AR BLANCA" pitchFamily="2" charset="0"/>
              </a:rPr>
              <a:t>What about us?</a:t>
            </a:r>
            <a:endParaRPr lang="en-US" sz="4000" dirty="0">
              <a:effectLst>
                <a:glow rad="228600">
                  <a:srgbClr val="FFFF99"/>
                </a:glow>
              </a:effectLst>
              <a:latin typeface="AR BLANCA" pitchFamily="2" charset="0"/>
            </a:endParaRPr>
          </a:p>
        </p:txBody>
      </p:sp>
      <p:sp>
        <p:nvSpPr>
          <p:cNvPr id="9" name="TextBox 8"/>
          <p:cNvSpPr txBox="1"/>
          <p:nvPr/>
        </p:nvSpPr>
        <p:spPr>
          <a:xfrm>
            <a:off x="461162" y="1439172"/>
            <a:ext cx="8507474" cy="3416320"/>
          </a:xfrm>
          <a:prstGeom prst="rect">
            <a:avLst/>
          </a:prstGeom>
          <a:noFill/>
        </p:spPr>
        <p:txBody>
          <a:bodyPr wrap="square" rtlCol="0">
            <a:spAutoFit/>
          </a:bodyPr>
          <a:lstStyle/>
          <a:p>
            <a:pPr>
              <a:spcBef>
                <a:spcPts val="1200"/>
              </a:spcBef>
            </a:pPr>
            <a:r>
              <a:rPr lang="en-US" sz="48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Will we compromise on…</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Believing in God? </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Jesus being the ONLY way to heaven?</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Instrumental music?</a:t>
            </a:r>
          </a:p>
          <a:p>
            <a:pPr>
              <a:spcBef>
                <a:spcPts val="1200"/>
              </a:spcBef>
            </a:pPr>
            <a:endParaRPr lang="en-US" sz="3200"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p:txBody>
      </p:sp>
      <p:sp>
        <p:nvSpPr>
          <p:cNvPr id="5" name="TextBox 4"/>
          <p:cNvSpPr txBox="1"/>
          <p:nvPr/>
        </p:nvSpPr>
        <p:spPr>
          <a:xfrm>
            <a:off x="461162" y="4335154"/>
            <a:ext cx="3797687" cy="2462213"/>
          </a:xfrm>
          <a:prstGeom prst="rect">
            <a:avLst/>
          </a:prstGeom>
          <a:noFill/>
        </p:spPr>
        <p:txBody>
          <a:bodyPr wrap="square" rtlCol="0">
            <a:spAutoFit/>
          </a:bodyPr>
          <a:lstStyle/>
          <a:p>
            <a:pPr>
              <a:spcBef>
                <a:spcPts val="1200"/>
              </a:spcBef>
            </a:pPr>
            <a:r>
              <a:rPr lang="en-US" sz="24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speaking </a:t>
            </a:r>
            <a:r>
              <a:rPr lang="en-US" sz="2400" b="1" dirty="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to one another in psalms and hymns and spiritual songs, singing and making melody in your heart to the Lord</a:t>
            </a:r>
            <a:r>
              <a:rPr lang="en-US" sz="24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a:t>
            </a:r>
          </a:p>
          <a:p>
            <a:pPr>
              <a:spcBef>
                <a:spcPts val="1200"/>
              </a:spcBef>
            </a:pPr>
            <a:r>
              <a:rPr lang="en-US" sz="24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	</a:t>
            </a:r>
            <a:r>
              <a:rPr lang="en-US" sz="2400" b="1" dirty="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 </a:t>
            </a:r>
            <a:r>
              <a:rPr lang="en-US" sz="24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      - Ephesians 5:19</a:t>
            </a:r>
            <a:endParaRPr lang="en-US" sz="2400" b="1" dirty="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p:txBody>
      </p:sp>
      <p:sp>
        <p:nvSpPr>
          <p:cNvPr id="6" name="TextBox 5"/>
          <p:cNvSpPr txBox="1"/>
          <p:nvPr/>
        </p:nvSpPr>
        <p:spPr>
          <a:xfrm>
            <a:off x="4434213" y="3840562"/>
            <a:ext cx="4709787" cy="2831544"/>
          </a:xfrm>
          <a:prstGeom prst="rect">
            <a:avLst/>
          </a:prstGeom>
          <a:noFill/>
        </p:spPr>
        <p:txBody>
          <a:bodyPr wrap="square" rtlCol="0">
            <a:spAutoFit/>
          </a:bodyPr>
          <a:lstStyle/>
          <a:p>
            <a:pPr>
              <a:spcBef>
                <a:spcPts val="1200"/>
              </a:spcBef>
            </a:pPr>
            <a:r>
              <a:rPr lang="en-US" sz="24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Let </a:t>
            </a:r>
            <a:r>
              <a:rPr lang="en-US" sz="2400" b="1" dirty="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the word of Christ dwell in you richly in all wisdom, teaching and admonishing one another in psalms and hymns and spiritual songs, singing with grace in your hearts to the Lord</a:t>
            </a:r>
            <a:r>
              <a:rPr lang="en-US" sz="24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a:t>
            </a:r>
            <a:endParaRPr lang="en-US" sz="2400" b="1" dirty="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a:p>
            <a:pPr>
              <a:spcBef>
                <a:spcPts val="1200"/>
              </a:spcBef>
            </a:pPr>
            <a:r>
              <a:rPr lang="en-US" sz="12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	</a:t>
            </a:r>
            <a:r>
              <a:rPr lang="en-US" sz="2400" b="1" dirty="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 </a:t>
            </a:r>
            <a:r>
              <a:rPr lang="en-US" sz="24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               - Colossians 3:16</a:t>
            </a:r>
            <a:endParaRPr lang="en-US" sz="2400" b="1" dirty="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p:txBody>
      </p:sp>
    </p:spTree>
    <p:extLst>
      <p:ext uri="{BB962C8B-B14F-4D97-AF65-F5344CB8AC3E}">
        <p14:creationId xmlns:p14="http://schemas.microsoft.com/office/powerpoint/2010/main" val="30765326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1000"/>
                                        <p:tgtEl>
                                          <p:spTgt spid="9">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10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10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lum bright="-10000"/>
          </a:blip>
          <a:srcRect l="3389" t="4558" r="3389" b="5413"/>
          <a:stretch>
            <a:fillRect/>
          </a:stretch>
        </p:blipFill>
        <p:spPr bwMode="auto">
          <a:xfrm>
            <a:off x="1" y="0"/>
            <a:ext cx="9144000" cy="6858000"/>
          </a:xfrm>
          <a:prstGeom prst="rect">
            <a:avLst/>
          </a:prstGeom>
          <a:noFill/>
          <a:ln w="57150">
            <a:noFill/>
            <a:miter lim="800000"/>
            <a:headEnd/>
            <a:tailEnd/>
          </a:ln>
          <a:effectLst/>
        </p:spPr>
      </p:pic>
      <p:sp>
        <p:nvSpPr>
          <p:cNvPr id="8" name="TextBox 7"/>
          <p:cNvSpPr txBox="1"/>
          <p:nvPr/>
        </p:nvSpPr>
        <p:spPr>
          <a:xfrm>
            <a:off x="499997" y="139874"/>
            <a:ext cx="8186803" cy="707886"/>
          </a:xfrm>
          <a:prstGeom prst="rect">
            <a:avLst/>
          </a:prstGeom>
          <a:noFill/>
        </p:spPr>
        <p:txBody>
          <a:bodyPr wrap="square" rtlCol="0">
            <a:spAutoFit/>
          </a:bodyPr>
          <a:lstStyle/>
          <a:p>
            <a:pPr algn="ctr"/>
            <a:r>
              <a:rPr lang="en-US" sz="4000" dirty="0" smtClean="0">
                <a:effectLst>
                  <a:glow rad="228600">
                    <a:srgbClr val="FFFF99"/>
                  </a:glow>
                </a:effectLst>
                <a:latin typeface="AR BLANCA" pitchFamily="2" charset="0"/>
              </a:rPr>
              <a:t>What about us?</a:t>
            </a:r>
            <a:endParaRPr lang="en-US" sz="4000" dirty="0">
              <a:effectLst>
                <a:glow rad="228600">
                  <a:srgbClr val="FFFF99"/>
                </a:glow>
              </a:effectLst>
              <a:latin typeface="AR BLANCA" pitchFamily="2" charset="0"/>
            </a:endParaRPr>
          </a:p>
        </p:txBody>
      </p:sp>
      <p:sp>
        <p:nvSpPr>
          <p:cNvPr id="9" name="TextBox 8"/>
          <p:cNvSpPr txBox="1"/>
          <p:nvPr/>
        </p:nvSpPr>
        <p:spPr>
          <a:xfrm>
            <a:off x="461162" y="1439172"/>
            <a:ext cx="8507474" cy="6647974"/>
          </a:xfrm>
          <a:prstGeom prst="rect">
            <a:avLst/>
          </a:prstGeom>
          <a:noFill/>
        </p:spPr>
        <p:txBody>
          <a:bodyPr wrap="square" rtlCol="0">
            <a:spAutoFit/>
          </a:bodyPr>
          <a:lstStyle/>
          <a:p>
            <a:pPr>
              <a:spcBef>
                <a:spcPts val="1200"/>
              </a:spcBef>
            </a:pPr>
            <a:r>
              <a:rPr lang="en-US" sz="48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Will we compromise on…</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Believing in God? </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Jesus being the ONLY way to heaven?</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Instrumental music?</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Morality?</a:t>
            </a: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Homosexuality?</a:t>
            </a:r>
            <a:endParaRPr lang="en-US" sz="3200" b="1" dirty="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Unlawful divorce?</a:t>
            </a:r>
          </a:p>
          <a:p>
            <a:pPr marL="457200" indent="519113">
              <a:spcBef>
                <a:spcPts val="1200"/>
              </a:spcBef>
              <a:buFont typeface="Wingdings" panose="05000000000000000000" pitchFamily="2" charset="2"/>
              <a:buChar char="§"/>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Sex outside of marriage?</a:t>
            </a:r>
            <a:endParaRPr lang="en-US" sz="3200" b="1" dirty="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a:p>
            <a:pPr>
              <a:spcBef>
                <a:spcPts val="1200"/>
              </a:spcBef>
            </a:pPr>
            <a:endPar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a:p>
            <a:pPr>
              <a:spcBef>
                <a:spcPts val="1200"/>
              </a:spcBef>
            </a:pPr>
            <a:endParaRPr lang="en-US" sz="3200"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p:txBody>
      </p:sp>
    </p:spTree>
    <p:extLst>
      <p:ext uri="{BB962C8B-B14F-4D97-AF65-F5344CB8AC3E}">
        <p14:creationId xmlns:p14="http://schemas.microsoft.com/office/powerpoint/2010/main" val="27827026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wipe(left)">
                                      <p:cBhvr>
                                        <p:cTn id="7" dur="10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1000"/>
                                        <p:tgtEl>
                                          <p:spTgt spid="9">
                                            <p:txEl>
                                              <p:pRg st="5" end="5"/>
                                            </p:txEl>
                                          </p:spTgt>
                                        </p:tgtEl>
                                      </p:cBhvr>
                                    </p:animEffect>
                                    <p:anim calcmode="lin" valueType="num">
                                      <p:cBhvr>
                                        <p:cTn id="1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1000"/>
                                        <p:tgtEl>
                                          <p:spTgt spid="9">
                                            <p:txEl>
                                              <p:pRg st="6" end="6"/>
                                            </p:txEl>
                                          </p:spTgt>
                                        </p:tgtEl>
                                      </p:cBhvr>
                                    </p:animEffect>
                                    <p:anim calcmode="lin" valueType="num">
                                      <p:cBhvr>
                                        <p:cTn id="2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1000"/>
                                        <p:tgtEl>
                                          <p:spTgt spid="9">
                                            <p:txEl>
                                              <p:pRg st="7" end="7"/>
                                            </p:txEl>
                                          </p:spTgt>
                                        </p:tgtEl>
                                      </p:cBhvr>
                                    </p:animEffect>
                                    <p:anim calcmode="lin" valueType="num">
                                      <p:cBhvr>
                                        <p:cTn id="2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lum bright="-10000"/>
          </a:blip>
          <a:srcRect l="3389" t="4558" r="3389" b="5413"/>
          <a:stretch>
            <a:fillRect/>
          </a:stretch>
        </p:blipFill>
        <p:spPr bwMode="auto">
          <a:xfrm>
            <a:off x="1" y="0"/>
            <a:ext cx="9144000" cy="6858000"/>
          </a:xfrm>
          <a:prstGeom prst="rect">
            <a:avLst/>
          </a:prstGeom>
          <a:noFill/>
          <a:ln w="57150">
            <a:noFill/>
            <a:miter lim="800000"/>
            <a:headEnd/>
            <a:tailEnd/>
          </a:ln>
          <a:effectLst/>
        </p:spPr>
      </p:pic>
      <p:sp>
        <p:nvSpPr>
          <p:cNvPr id="8" name="TextBox 7"/>
          <p:cNvSpPr txBox="1"/>
          <p:nvPr/>
        </p:nvSpPr>
        <p:spPr>
          <a:xfrm>
            <a:off x="499997" y="139874"/>
            <a:ext cx="8186803" cy="707886"/>
          </a:xfrm>
          <a:prstGeom prst="rect">
            <a:avLst/>
          </a:prstGeom>
          <a:noFill/>
        </p:spPr>
        <p:txBody>
          <a:bodyPr wrap="square" rtlCol="0">
            <a:spAutoFit/>
          </a:bodyPr>
          <a:lstStyle/>
          <a:p>
            <a:pPr algn="ctr"/>
            <a:r>
              <a:rPr lang="en-US" sz="4000" dirty="0" smtClean="0">
                <a:effectLst>
                  <a:glow rad="228600">
                    <a:srgbClr val="FFFF99"/>
                  </a:glow>
                </a:effectLst>
                <a:latin typeface="AR BLANCA" pitchFamily="2" charset="0"/>
              </a:rPr>
              <a:t>What about us?</a:t>
            </a:r>
            <a:endParaRPr lang="en-US" sz="4000" dirty="0">
              <a:effectLst>
                <a:glow rad="228600">
                  <a:srgbClr val="FFFF99"/>
                </a:glow>
              </a:effectLst>
              <a:latin typeface="AR BLANCA" pitchFamily="2" charset="0"/>
            </a:endParaRPr>
          </a:p>
        </p:txBody>
      </p:sp>
      <p:sp>
        <p:nvSpPr>
          <p:cNvPr id="9" name="TextBox 8"/>
          <p:cNvSpPr txBox="1"/>
          <p:nvPr/>
        </p:nvSpPr>
        <p:spPr>
          <a:xfrm>
            <a:off x="461162" y="1439172"/>
            <a:ext cx="8507474" cy="5355312"/>
          </a:xfrm>
          <a:prstGeom prst="rect">
            <a:avLst/>
          </a:prstGeom>
          <a:noFill/>
        </p:spPr>
        <p:txBody>
          <a:bodyPr wrap="square" rtlCol="0">
            <a:spAutoFit/>
          </a:bodyPr>
          <a:lstStyle/>
          <a:p>
            <a:pPr>
              <a:spcBef>
                <a:spcPts val="1200"/>
              </a:spcBef>
            </a:pPr>
            <a:r>
              <a:rPr lang="en-US" sz="48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Will we compromise on…</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Believing in God? </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Jesus being the ONLY way to heaven?</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Instrumental music?</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Morality?</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Salvation?</a:t>
            </a:r>
          </a:p>
          <a:p>
            <a:pPr marL="457200">
              <a:spcBef>
                <a:spcPts val="1200"/>
              </a:spcBef>
            </a:pPr>
            <a:endPar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a:p>
            <a:pPr>
              <a:spcBef>
                <a:spcPts val="1200"/>
              </a:spcBef>
            </a:pPr>
            <a:endParaRPr lang="en-US" sz="3200"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p:txBody>
      </p:sp>
      <p:sp>
        <p:nvSpPr>
          <p:cNvPr id="5" name="TextBox 4"/>
          <p:cNvSpPr txBox="1"/>
          <p:nvPr/>
        </p:nvSpPr>
        <p:spPr>
          <a:xfrm>
            <a:off x="3657599" y="4060998"/>
            <a:ext cx="5398719" cy="2708434"/>
          </a:xfrm>
          <a:prstGeom prst="rect">
            <a:avLst/>
          </a:prstGeom>
          <a:noFill/>
        </p:spPr>
        <p:txBody>
          <a:bodyPr wrap="square" rtlCol="0">
            <a:spAutoFit/>
          </a:bodyPr>
          <a:lstStyle/>
          <a:p>
            <a:pPr algn="ctr">
              <a:spcBef>
                <a:spcPts val="1200"/>
              </a:spcBef>
            </a:pPr>
            <a:r>
              <a:rPr lang="en-US" sz="26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What must a person do to be saved?</a:t>
            </a:r>
          </a:p>
          <a:p>
            <a:pPr>
              <a:spcBef>
                <a:spcPts val="1200"/>
              </a:spcBef>
            </a:pPr>
            <a:r>
              <a:rPr lang="en-US" sz="26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Hear the gospel (Romans 10:17).</a:t>
            </a:r>
          </a:p>
          <a:p>
            <a:pPr>
              <a:spcBef>
                <a:spcPts val="1200"/>
              </a:spcBef>
            </a:pPr>
            <a:r>
              <a:rPr lang="en-US" sz="26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Believe in Jesus (John 8:24).</a:t>
            </a:r>
          </a:p>
          <a:p>
            <a:pPr>
              <a:spcBef>
                <a:spcPts val="1200"/>
              </a:spcBef>
            </a:pPr>
            <a:r>
              <a:rPr lang="en-US" sz="26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Repent (Acts 17:30).</a:t>
            </a:r>
          </a:p>
          <a:p>
            <a:pPr>
              <a:spcBef>
                <a:spcPts val="1200"/>
              </a:spcBef>
            </a:pPr>
            <a:r>
              <a:rPr lang="en-US" sz="2600" b="1"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Be Baptized (Romans 6:4).</a:t>
            </a:r>
            <a:endParaRPr lang="en-US" sz="2600" b="1" dirty="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p:txBody>
      </p:sp>
    </p:spTree>
    <p:extLst>
      <p:ext uri="{BB962C8B-B14F-4D97-AF65-F5344CB8AC3E}">
        <p14:creationId xmlns:p14="http://schemas.microsoft.com/office/powerpoint/2010/main" val="2788082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wipe(left)">
                                      <p:cBhvr>
                                        <p:cTn id="7" dur="1000"/>
                                        <p:tgtEl>
                                          <p:spTgt spid="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10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left)">
                                      <p:cBhvr>
                                        <p:cTn id="25" dur="10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lum bright="-10000"/>
          </a:blip>
          <a:srcRect l="3389" t="4558" r="3389" b="5413"/>
          <a:stretch>
            <a:fillRect/>
          </a:stretch>
        </p:blipFill>
        <p:spPr bwMode="auto">
          <a:xfrm>
            <a:off x="1" y="0"/>
            <a:ext cx="9144000" cy="6858000"/>
          </a:xfrm>
          <a:prstGeom prst="rect">
            <a:avLst/>
          </a:prstGeom>
          <a:noFill/>
          <a:ln w="57150">
            <a:noFill/>
            <a:miter lim="800000"/>
            <a:headEnd/>
            <a:tailEnd/>
          </a:ln>
          <a:effectLst/>
        </p:spPr>
      </p:pic>
      <p:sp>
        <p:nvSpPr>
          <p:cNvPr id="8" name="TextBox 7"/>
          <p:cNvSpPr txBox="1"/>
          <p:nvPr/>
        </p:nvSpPr>
        <p:spPr>
          <a:xfrm>
            <a:off x="499997" y="139874"/>
            <a:ext cx="8186803" cy="707886"/>
          </a:xfrm>
          <a:prstGeom prst="rect">
            <a:avLst/>
          </a:prstGeom>
          <a:noFill/>
        </p:spPr>
        <p:txBody>
          <a:bodyPr wrap="square" rtlCol="0">
            <a:spAutoFit/>
          </a:bodyPr>
          <a:lstStyle/>
          <a:p>
            <a:pPr algn="ctr"/>
            <a:r>
              <a:rPr lang="en-US" sz="4000" dirty="0" smtClean="0">
                <a:effectLst>
                  <a:glow rad="228600">
                    <a:srgbClr val="FFFF99"/>
                  </a:glow>
                </a:effectLst>
                <a:latin typeface="AR BLANCA" pitchFamily="2" charset="0"/>
              </a:rPr>
              <a:t>What about us?</a:t>
            </a:r>
            <a:endParaRPr lang="en-US" sz="4000" dirty="0">
              <a:effectLst>
                <a:glow rad="228600">
                  <a:srgbClr val="FFFF99"/>
                </a:glow>
              </a:effectLst>
              <a:latin typeface="AR BLANCA" pitchFamily="2" charset="0"/>
            </a:endParaRPr>
          </a:p>
        </p:txBody>
      </p:sp>
      <p:sp>
        <p:nvSpPr>
          <p:cNvPr id="9" name="TextBox 8"/>
          <p:cNvSpPr txBox="1"/>
          <p:nvPr/>
        </p:nvSpPr>
        <p:spPr>
          <a:xfrm>
            <a:off x="461162" y="1439172"/>
            <a:ext cx="8507474" cy="5355312"/>
          </a:xfrm>
          <a:prstGeom prst="rect">
            <a:avLst/>
          </a:prstGeom>
          <a:noFill/>
        </p:spPr>
        <p:txBody>
          <a:bodyPr wrap="square" rtlCol="0">
            <a:spAutoFit/>
          </a:bodyPr>
          <a:lstStyle/>
          <a:p>
            <a:pPr>
              <a:spcBef>
                <a:spcPts val="1200"/>
              </a:spcBef>
            </a:pPr>
            <a:r>
              <a:rPr lang="en-US" sz="48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Will we compromise on…</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Believing in God? </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Jesus being the ONLY way to heaven?</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Instrumental music?</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Morality?</a:t>
            </a:r>
          </a:p>
          <a:p>
            <a:pPr>
              <a:spcBef>
                <a:spcPts val="1200"/>
              </a:spcBef>
            </a:pPr>
            <a:r>
              <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rPr>
              <a:t>Salvation?</a:t>
            </a:r>
          </a:p>
          <a:p>
            <a:pPr marL="457200">
              <a:spcBef>
                <a:spcPts val="1200"/>
              </a:spcBef>
            </a:pPr>
            <a:endParaRPr lang="en-US" sz="3200" b="1" dirty="0" smtClean="0">
              <a:solidFill>
                <a:srgbClr val="FFFF99"/>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a:p>
            <a:pPr>
              <a:spcBef>
                <a:spcPts val="1200"/>
              </a:spcBef>
            </a:pPr>
            <a:endParaRPr lang="en-US" sz="3200" dirty="0" smtClean="0">
              <a:solidFill>
                <a:schemeClr val="bg1"/>
              </a:solidFill>
              <a:effectLst>
                <a:glow rad="101600">
                  <a:schemeClr val="tx1">
                    <a:alpha val="60000"/>
                  </a:schemeClr>
                </a:glow>
                <a:outerShdw blurRad="50800" dist="50800" dir="5400000" algn="ctr" rotWithShape="0">
                  <a:schemeClr val="tx1"/>
                </a:outerShdw>
              </a:effectLst>
              <a:latin typeface="Arial Narrow" panose="020B0606020202030204" pitchFamily="34" charset="0"/>
            </a:endParaRPr>
          </a:p>
        </p:txBody>
      </p:sp>
      <p:sp>
        <p:nvSpPr>
          <p:cNvPr id="6" name="&quot;No&quot; Symbol 5"/>
          <p:cNvSpPr/>
          <p:nvPr/>
        </p:nvSpPr>
        <p:spPr>
          <a:xfrm>
            <a:off x="373478" y="2455101"/>
            <a:ext cx="2520035" cy="2692669"/>
          </a:xfrm>
          <a:prstGeom prst="noSmoking">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arallelogram 6"/>
          <p:cNvSpPr/>
          <p:nvPr/>
        </p:nvSpPr>
        <p:spPr>
          <a:xfrm rot="20779427">
            <a:off x="2699136" y="4173620"/>
            <a:ext cx="6275059" cy="1447178"/>
          </a:xfrm>
          <a:prstGeom prst="parallelogram">
            <a:avLst/>
          </a:prstGeom>
          <a:solidFill>
            <a:srgbClr val="C0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20763644">
            <a:off x="1005433" y="4281656"/>
            <a:ext cx="9437629" cy="1231106"/>
          </a:xfrm>
          <a:prstGeom prst="rect">
            <a:avLst/>
          </a:prstGeom>
          <a:noFill/>
        </p:spPr>
        <p:txBody>
          <a:bodyPr wrap="square" tIns="274320" bIns="274320" rtlCol="0">
            <a:spAutoFit/>
          </a:bodyPr>
          <a:lstStyle/>
          <a:p>
            <a:pPr algn="ctr"/>
            <a:r>
              <a:rPr lang="en-US" sz="4400" b="1" i="1" dirty="0" smtClean="0">
                <a:solidFill>
                  <a:schemeClr val="bg1"/>
                </a:solidFill>
                <a:latin typeface="Agency FB" pitchFamily="2" charset="0"/>
              </a:rPr>
              <a:t>We must never compromise!</a:t>
            </a:r>
            <a:endParaRPr lang="en-US" sz="4400" b="1" i="1" dirty="0">
              <a:solidFill>
                <a:schemeClr val="bg1"/>
              </a:solidFill>
              <a:effectLst>
                <a:outerShdw blurRad="50800" dist="50800" dir="5400000" algn="ctr" rotWithShape="0">
                  <a:schemeClr val="tx1"/>
                </a:outerShdw>
              </a:effectLst>
              <a:latin typeface="Agency FB" pitchFamily="2" charset="0"/>
            </a:endParaRPr>
          </a:p>
        </p:txBody>
      </p:sp>
    </p:spTree>
    <p:extLst>
      <p:ext uri="{BB962C8B-B14F-4D97-AF65-F5344CB8AC3E}">
        <p14:creationId xmlns:p14="http://schemas.microsoft.com/office/powerpoint/2010/main" val="3595941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3532</TotalTime>
  <Words>364</Words>
  <Application>Microsoft Office PowerPoint</Application>
  <PresentationFormat>On-screen Show (4:3)</PresentationFormat>
  <Paragraphs>67</Paragraphs>
  <Slides>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 Narrow</vt:lpstr>
      <vt:lpstr>AR BLANCA</vt:lpstr>
      <vt:lpstr>Calibri</vt:lpstr>
      <vt:lpstr>Agency FB</vt:lpstr>
      <vt:lpstr>MS PGothic</vt:lpstr>
      <vt:lpstr>Wingdings</vt:lpstr>
      <vt:lpstr>Arial</vt:lpstr>
      <vt:lpstr>Office Theme</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dc:creator>
  <cp:lastModifiedBy>shawn jeffries</cp:lastModifiedBy>
  <cp:revision>291</cp:revision>
  <dcterms:created xsi:type="dcterms:W3CDTF">2009-02-13T19:04:51Z</dcterms:created>
  <dcterms:modified xsi:type="dcterms:W3CDTF">2016-07-03T03:56:46Z</dcterms:modified>
</cp:coreProperties>
</file>