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71" r:id="rId4"/>
    <p:sldId id="283" r:id="rId5"/>
    <p:sldId id="281" r:id="rId6"/>
    <p:sldId id="284" r:id="rId7"/>
    <p:sldId id="285" r:id="rId8"/>
    <p:sldId id="286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40000"/>
    <a:srgbClr val="AE8F56"/>
    <a:srgbClr val="6F2A05"/>
    <a:srgbClr val="681900"/>
    <a:srgbClr val="FFFF99"/>
    <a:srgbClr val="FACBA0"/>
    <a:srgbClr val="FBD9B3"/>
    <a:srgbClr val="1976FF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75" autoAdjust="0"/>
    <p:restoredTop sz="95579" autoAdjust="0"/>
  </p:normalViewPr>
  <p:slideViewPr>
    <p:cSldViewPr snapToGrid="0">
      <p:cViewPr>
        <p:scale>
          <a:sx n="50" d="100"/>
          <a:sy n="50" d="100"/>
        </p:scale>
        <p:origin x="2600" y="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77E1-3B7C-46D1-81C0-2AA345D4D2DB}" type="datetimeFigureOut">
              <a:rPr lang="en-US" smtClean="0"/>
              <a:pPr/>
              <a:t>8/26/16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6427-7E93-46EC-8780-06196B090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90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138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2063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7E08E-1B7D-4FDA-A6AD-9E6EB1CCFAD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060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BA473-099D-4083-9FF1-4B5CD136DF0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7136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B0C5D-C452-4BD0-A9DA-C67C32C784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4116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931DC-8F89-41B6-A384-41727072AD6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47503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E461-598A-427D-899E-4C460FB9476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25229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6000B-684A-4CD4-8565-8C6414A06C7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11785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74E50-24BD-48C6-93B2-B6FA7CFD1C5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32891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29B9A-0B24-40C9-AE5D-F907CDFEC38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956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9214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3E0A3-6C93-487A-8A61-E8168FBF27A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5847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60C2B-2F95-4202-A1B1-7CF2C5A384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49020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B00C1-CD82-434A-8E20-8E359EE6696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97472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C64FB-4575-4CEF-AC56-989DB003A5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2637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54110-54E5-4656-8422-7386BB0F0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29685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27C09-0E20-4C5F-944B-8F83DD198E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25096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F99E8-2542-4503-A606-599139B210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31717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D46A9-B9CE-4DA1-AF28-FE2EF9E70F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2166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EA390-2218-4291-8B4D-5B7345F70E8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85892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E956-42C8-420E-87C6-E3657EA53F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4814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753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D80B4-B98A-4419-AF24-0902321CE2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0736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785AD-429D-4195-8959-C934270B0A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41363"/>
      </p:ext>
    </p:extLst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F48E4-8660-4177-8A41-C396995A5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57833"/>
      </p:ext>
    </p:extLst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85E-8DC3-4436-8650-45E155C763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6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9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120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938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781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720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71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C34107-9DD5-4729-800C-906CDA8B1D7E}" type="slidenum">
              <a:rPr lang="en-US" altLang="en-US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1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17C851-FA74-4997-B2A1-2D112412A88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6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355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4201297" cy="2702257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4769709" y="3657600"/>
            <a:ext cx="4374291" cy="297797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26" name="Picture 2" descr="http://www.secretsofthefed.com/wp-content/themes/goodnews47/framework/scripts/timthumb.php?src=http://www.secretsofthefed.com/wp-content/uploads/2014/09/isismgn.jpg&amp;h=315&amp;w=599&amp;z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" y="465950"/>
            <a:ext cx="3987797" cy="209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breitbart.com/mediaserver/Breitbart/Big-Journalism/2013/06/17/gay_marriage_rall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663" y="176595"/>
            <a:ext cx="4414343" cy="31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illboard.com/files/media/louisiana-flood-aug-2016-billboard-154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843" y="3834195"/>
            <a:ext cx="4117163" cy="272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blogcdn.com/slideshows/images/slides/276/002/3/S2760023/slug/l/stock-market-financial-trading-screen-in-green-and-red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8" y="3428999"/>
            <a:ext cx="4341724" cy="289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4349579" y="0"/>
            <a:ext cx="4794422" cy="36576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2893325"/>
            <a:ext cx="4621427" cy="396467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88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9" grpId="0" animBg="1"/>
      <p:bldP spid="9" grpId="0" animBg="1"/>
      <p:bldP spid="10" grpId="0" animBg="1"/>
      <p:bldP spid="379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etcaregt.com/blog/wp-content/uploads/2008/11/lion_roar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flipH="1">
            <a:off x="-461804" y="1905000"/>
            <a:ext cx="4986658" cy="4936958"/>
          </a:xfrm>
          <a:prstGeom prst="rect">
            <a:avLst/>
          </a:prstGeom>
          <a:noFill/>
          <a:effectLst>
            <a:softEdge rad="850900"/>
          </a:effectLst>
          <a:ex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760413"/>
            <a:ext cx="9525000" cy="527050"/>
            <a:chOff x="-228600" y="759989"/>
            <a:chExt cx="9525000" cy="526815"/>
          </a:xfrm>
        </p:grpSpPr>
        <p:sp>
          <p:nvSpPr>
            <p:cNvPr id="3" name="Flowchart: Process 2"/>
            <p:cNvSpPr/>
            <p:nvPr/>
          </p:nvSpPr>
          <p:spPr>
            <a:xfrm>
              <a:off x="-228600" y="838200"/>
              <a:ext cx="9525000" cy="381000"/>
            </a:xfrm>
            <a:prstGeom prst="flowChartProcess">
              <a:avLst/>
            </a:prstGeom>
            <a:solidFill>
              <a:srgbClr val="C00000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>
                <a:rot lat="0" lon="0" rev="36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236097">
              <a:off x="191348" y="759989"/>
              <a:ext cx="8644213" cy="526815"/>
            </a:xfrm>
            <a:prstGeom prst="rect">
              <a:avLst/>
            </a:prstGeom>
            <a:noFill/>
          </p:spPr>
          <p:txBody>
            <a:bodyPr>
              <a:prstTxWarp prst="textPlain">
                <a:avLst>
                  <a:gd name="adj" fmla="val 49595"/>
                </a:avLst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 smtClean="0">
                  <a:solidFill>
                    <a:srgbClr val="FFFFFF"/>
                  </a:solidFill>
                  <a:effectLst>
                    <a:glow rad="101600">
                      <a:srgbClr val="7030A0">
                        <a:alpha val="60000"/>
                      </a:srgbClr>
                    </a:glow>
                    <a:outerShdw blurRad="50800" dist="50800" dir="5400000" algn="ctr" rotWithShape="0">
                      <a:srgbClr val="2D2DB9">
                        <a:lumMod val="50000"/>
                      </a:srgbClr>
                    </a:outerShdw>
                  </a:effectLst>
                  <a:latin typeface="Arial Narrow" pitchFamily="34" charset="0"/>
                  <a:cs typeface="Arial" panose="020B0604020202020204" pitchFamily="34" charset="0"/>
                </a:rPr>
                <a:t>YOUR GREATEST THREAT!</a:t>
              </a:r>
              <a:endParaRPr lang="en-US" sz="2400" b="1" dirty="0">
                <a:solidFill>
                  <a:srgbClr val="FFFFFF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304800"/>
            <a:ext cx="3200400" cy="609600"/>
          </a:xfrm>
          <a:prstGeom prst="rect">
            <a:avLst/>
          </a:prstGeom>
          <a:noFill/>
        </p:spPr>
        <p:txBody>
          <a:bodyPr>
            <a:prstTxWarp prst="textCascadeUp">
              <a:avLst>
                <a:gd name="adj" fmla="val 56140"/>
              </a:avLst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glow rad="127000">
                    <a:srgbClr val="2D2DB9">
                      <a:lumMod val="5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DEVIL IS…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697" y="2662638"/>
            <a:ext cx="9795681" cy="32624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mentioned in the beginning (Genesis 3:1-5).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mentioned in the life of David (1 Chronicles 21:1).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mentioned in the life of Job (Job </a:t>
            </a:r>
            <a:r>
              <a:rPr lang="en-US" sz="2600" b="1" kern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1:7-22</a:t>
            </a:r>
            <a:r>
              <a:rPr lang="en-US" sz="2600" b="1" kern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  <a:endParaRPr lang="en-US" sz="2600" b="1" kern="0" dirty="0" smtClean="0"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sysClr val="windowText" lastClr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mentioned in the gospels (Matthew 12:26; 16:23; 25:41).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mentioned in the epistles (Ephesians 6:12; Jude 9).</a:t>
            </a:r>
          </a:p>
          <a:p>
            <a:pPr marL="346075" indent="-346075">
              <a:spcBef>
                <a:spcPts val="1200"/>
              </a:spcBef>
              <a:defRPr/>
            </a:pPr>
            <a:r>
              <a:rPr lang="en-US" sz="26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endParaRPr lang="en-US" sz="2600" b="1" kern="0" dirty="0"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sysClr val="windowText" lastClr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243" y="5572927"/>
            <a:ext cx="790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00250" algn="l"/>
              </a:tabLst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“Be of sober spirit, be on the alert. Your adversary, the devil prowls around like a roaring lion, seeking someone to devour.”</a:t>
            </a:r>
          </a:p>
          <a:p>
            <a:pPr algn="ctr">
              <a:tabLst>
                <a:tab pos="2000250" algn="l"/>
              </a:tabLst>
            </a:pPr>
            <a:r>
              <a:rPr lang="en-US" sz="24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                                          – 1 Peter 5:8</a:t>
            </a:r>
            <a:endParaRPr lang="en-US" sz="2400" b="1" dirty="0">
              <a:solidFill>
                <a:srgbClr val="FFC000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777013" y="2025434"/>
            <a:ext cx="9144000" cy="110799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real.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3104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etcaregt.com/blog/wp-content/uploads/2008/11/lion_roar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flipH="1">
            <a:off x="-461804" y="1905000"/>
            <a:ext cx="4986658" cy="4936958"/>
          </a:xfrm>
          <a:prstGeom prst="rect">
            <a:avLst/>
          </a:prstGeom>
          <a:noFill/>
          <a:effectLst>
            <a:softEdge rad="850900"/>
          </a:effectLst>
          <a:ex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760413"/>
            <a:ext cx="9525000" cy="527050"/>
            <a:chOff x="-228600" y="759989"/>
            <a:chExt cx="9525000" cy="526815"/>
          </a:xfrm>
        </p:grpSpPr>
        <p:sp>
          <p:nvSpPr>
            <p:cNvPr id="3" name="Flowchart: Process 2"/>
            <p:cNvSpPr/>
            <p:nvPr/>
          </p:nvSpPr>
          <p:spPr>
            <a:xfrm>
              <a:off x="-228600" y="838200"/>
              <a:ext cx="9525000" cy="381000"/>
            </a:xfrm>
            <a:prstGeom prst="flowChartProcess">
              <a:avLst/>
            </a:prstGeom>
            <a:solidFill>
              <a:srgbClr val="C00000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>
                <a:rot lat="0" lon="0" rev="36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236097">
              <a:off x="191348" y="759989"/>
              <a:ext cx="8644213" cy="526815"/>
            </a:xfrm>
            <a:prstGeom prst="rect">
              <a:avLst/>
            </a:prstGeom>
            <a:noFill/>
          </p:spPr>
          <p:txBody>
            <a:bodyPr>
              <a:prstTxWarp prst="textPlain">
                <a:avLst>
                  <a:gd name="adj" fmla="val 49595"/>
                </a:avLst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 smtClean="0">
                  <a:solidFill>
                    <a:srgbClr val="FFFFFF"/>
                  </a:solidFill>
                  <a:effectLst>
                    <a:glow rad="101600">
                      <a:srgbClr val="7030A0">
                        <a:alpha val="60000"/>
                      </a:srgbClr>
                    </a:glow>
                    <a:outerShdw blurRad="50800" dist="50800" dir="5400000" algn="ctr" rotWithShape="0">
                      <a:srgbClr val="2D2DB9">
                        <a:lumMod val="50000"/>
                      </a:srgbClr>
                    </a:outerShdw>
                  </a:effectLst>
                  <a:latin typeface="Arial Narrow" pitchFamily="34" charset="0"/>
                  <a:cs typeface="Arial" panose="020B0604020202020204" pitchFamily="34" charset="0"/>
                </a:rPr>
                <a:t>YOUR GREATEST THREAT!</a:t>
              </a:r>
              <a:endParaRPr lang="en-US" sz="2400" b="1" dirty="0">
                <a:solidFill>
                  <a:srgbClr val="FFFFFF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304800"/>
            <a:ext cx="3200400" cy="609600"/>
          </a:xfrm>
          <a:prstGeom prst="rect">
            <a:avLst/>
          </a:prstGeom>
          <a:noFill/>
        </p:spPr>
        <p:txBody>
          <a:bodyPr>
            <a:prstTxWarp prst="textCascadeUp">
              <a:avLst>
                <a:gd name="adj" fmla="val 56140"/>
              </a:avLst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glow rad="127000">
                    <a:srgbClr val="2D2DB9">
                      <a:lumMod val="5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DEVIL IS…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493" y="3288784"/>
            <a:ext cx="8470722" cy="286232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does not possess unlimited knowledge (Job 1:11).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not omnipresent (James 4:7).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not all-powerful (Luke 22:31; 1 Corinthians 10:13).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 is not someone who has neither a beginning or end.</a:t>
            </a:r>
          </a:p>
          <a:p>
            <a:pPr marL="346075" indent="-346075">
              <a:spcBef>
                <a:spcPts val="1200"/>
              </a:spcBef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endParaRPr lang="en-US" sz="2800" b="1" kern="0" dirty="0"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sysClr val="windowText" lastClr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243" y="5572927"/>
            <a:ext cx="790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00250" algn="l"/>
              </a:tabLst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“Be of sober spirit, be on the alert. Your adversary, the devil prowls around like a roaring lion, seeking someone to devour.”</a:t>
            </a:r>
          </a:p>
          <a:p>
            <a:pPr algn="ctr">
              <a:tabLst>
                <a:tab pos="2000250" algn="l"/>
              </a:tabLst>
            </a:pPr>
            <a:r>
              <a:rPr lang="en-US" sz="24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                                          – 1 Peter 5:8</a:t>
            </a:r>
            <a:endParaRPr lang="en-US" sz="2400" b="1" dirty="0">
              <a:solidFill>
                <a:srgbClr val="FFC000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777013" y="2025434"/>
            <a:ext cx="9144000" cy="1107996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real.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	He is not God.</a:t>
            </a:r>
          </a:p>
        </p:txBody>
      </p:sp>
    </p:spTree>
    <p:extLst>
      <p:ext uri="{BB962C8B-B14F-4D97-AF65-F5344CB8AC3E}">
        <p14:creationId xmlns:p14="http://schemas.microsoft.com/office/powerpoint/2010/main" val="818702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etcaregt.com/blog/wp-content/uploads/2008/11/lion_roar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flipH="1">
            <a:off x="-461804" y="1905000"/>
            <a:ext cx="4986658" cy="4936958"/>
          </a:xfrm>
          <a:prstGeom prst="rect">
            <a:avLst/>
          </a:prstGeom>
          <a:noFill/>
          <a:effectLst>
            <a:softEdge rad="850900"/>
          </a:effectLst>
          <a:ex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760413"/>
            <a:ext cx="9525000" cy="527050"/>
            <a:chOff x="-228600" y="759989"/>
            <a:chExt cx="9525000" cy="526815"/>
          </a:xfrm>
        </p:grpSpPr>
        <p:sp>
          <p:nvSpPr>
            <p:cNvPr id="3" name="Flowchart: Process 2"/>
            <p:cNvSpPr/>
            <p:nvPr/>
          </p:nvSpPr>
          <p:spPr>
            <a:xfrm>
              <a:off x="-228600" y="838200"/>
              <a:ext cx="9525000" cy="381000"/>
            </a:xfrm>
            <a:prstGeom prst="flowChartProcess">
              <a:avLst/>
            </a:prstGeom>
            <a:solidFill>
              <a:srgbClr val="C00000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>
                <a:rot lat="0" lon="0" rev="36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236097">
              <a:off x="191348" y="759989"/>
              <a:ext cx="8644213" cy="526815"/>
            </a:xfrm>
            <a:prstGeom prst="rect">
              <a:avLst/>
            </a:prstGeom>
            <a:noFill/>
          </p:spPr>
          <p:txBody>
            <a:bodyPr>
              <a:prstTxWarp prst="textPlain">
                <a:avLst>
                  <a:gd name="adj" fmla="val 49595"/>
                </a:avLst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 smtClean="0">
                  <a:solidFill>
                    <a:srgbClr val="FFFFFF"/>
                  </a:solidFill>
                  <a:effectLst>
                    <a:glow rad="101600">
                      <a:srgbClr val="7030A0">
                        <a:alpha val="60000"/>
                      </a:srgbClr>
                    </a:glow>
                    <a:outerShdw blurRad="50800" dist="50800" dir="5400000" algn="ctr" rotWithShape="0">
                      <a:srgbClr val="2D2DB9">
                        <a:lumMod val="50000"/>
                      </a:srgbClr>
                    </a:outerShdw>
                  </a:effectLst>
                  <a:latin typeface="Arial Narrow" pitchFamily="34" charset="0"/>
                  <a:cs typeface="Arial" panose="020B0604020202020204" pitchFamily="34" charset="0"/>
                </a:rPr>
                <a:t>YOUR GREATEST THREAT!</a:t>
              </a:r>
              <a:endParaRPr lang="en-US" sz="2400" b="1" dirty="0">
                <a:solidFill>
                  <a:srgbClr val="FFFFFF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304800"/>
            <a:ext cx="3200400" cy="609600"/>
          </a:xfrm>
          <a:prstGeom prst="rect">
            <a:avLst/>
          </a:prstGeom>
          <a:noFill/>
        </p:spPr>
        <p:txBody>
          <a:bodyPr>
            <a:prstTxWarp prst="textCascadeUp">
              <a:avLst>
                <a:gd name="adj" fmla="val 56140"/>
              </a:avLst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glow rad="127000">
                    <a:srgbClr val="2D2DB9">
                      <a:lumMod val="5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DEVIL IS…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777013" y="2025434"/>
            <a:ext cx="9144000" cy="2862322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real.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	He is not God.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powerful.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has intelligence.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has memory.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6433" y="2025434"/>
            <a:ext cx="4135554" cy="286232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has desire.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your adversary.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evil.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is a liar.</a:t>
            </a:r>
          </a:p>
          <a:p>
            <a:pPr marL="346075" indent="-346075" algn="r">
              <a:spcBef>
                <a:spcPts val="1200"/>
              </a:spcBef>
              <a:defRPr/>
            </a:pPr>
            <a:r>
              <a:rPr lang="en-US" sz="2800" b="1" kern="0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 CENA" panose="02000000000000000000" pitchFamily="2" charset="0"/>
                <a:cs typeface="Arial" panose="020B0604020202020204" pitchFamily="34" charset="0"/>
              </a:rPr>
              <a:t>He can be your father.</a:t>
            </a:r>
            <a:endParaRPr lang="en-US" sz="2800" b="1" kern="0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sysClr val="windowText" lastClr="000000"/>
                </a:outerShdw>
              </a:effectLst>
              <a:latin typeface="AR CEN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243" y="5572927"/>
            <a:ext cx="790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00250" algn="l"/>
              </a:tabLst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“Be of sober spirit, be on the alert. Your adversary, the devil prowls around like a roaring lion, seeking someone to devour.”</a:t>
            </a:r>
          </a:p>
          <a:p>
            <a:pPr algn="ctr">
              <a:tabLst>
                <a:tab pos="2000250" algn="l"/>
              </a:tabLst>
            </a:pPr>
            <a:r>
              <a:rPr lang="en-US" sz="24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                                          – 1 Peter 5:8</a:t>
            </a:r>
            <a:endParaRPr lang="en-US" sz="2400" b="1" dirty="0">
              <a:solidFill>
                <a:srgbClr val="FFC000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18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etcaregt.com/blog/wp-content/uploads/2008/11/lion_roar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flipH="1">
            <a:off x="-461804" y="1905000"/>
            <a:ext cx="4986658" cy="4936958"/>
          </a:xfrm>
          <a:prstGeom prst="rect">
            <a:avLst/>
          </a:prstGeom>
          <a:noFill/>
          <a:effectLst>
            <a:softEdge rad="850900"/>
          </a:effectLst>
          <a:ex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760413"/>
            <a:ext cx="9525000" cy="527050"/>
            <a:chOff x="-228600" y="759989"/>
            <a:chExt cx="9525000" cy="526815"/>
          </a:xfrm>
        </p:grpSpPr>
        <p:sp>
          <p:nvSpPr>
            <p:cNvPr id="3" name="Flowchart: Process 2"/>
            <p:cNvSpPr/>
            <p:nvPr/>
          </p:nvSpPr>
          <p:spPr>
            <a:xfrm>
              <a:off x="-228600" y="838200"/>
              <a:ext cx="9525000" cy="381000"/>
            </a:xfrm>
            <a:prstGeom prst="flowChartProcess">
              <a:avLst/>
            </a:prstGeom>
            <a:solidFill>
              <a:srgbClr val="C00000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>
                <a:rot lat="0" lon="0" rev="36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1236097">
              <a:off x="191348" y="759989"/>
              <a:ext cx="8644213" cy="526815"/>
            </a:xfrm>
            <a:prstGeom prst="rect">
              <a:avLst/>
            </a:prstGeom>
            <a:noFill/>
          </p:spPr>
          <p:txBody>
            <a:bodyPr>
              <a:prstTxWarp prst="textPlain">
                <a:avLst>
                  <a:gd name="adj" fmla="val 49595"/>
                </a:avLst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 smtClean="0">
                  <a:solidFill>
                    <a:srgbClr val="FFFFFF"/>
                  </a:solidFill>
                  <a:effectLst>
                    <a:glow rad="101600">
                      <a:srgbClr val="7030A0">
                        <a:alpha val="60000"/>
                      </a:srgbClr>
                    </a:glow>
                    <a:outerShdw blurRad="50800" dist="50800" dir="5400000" algn="ctr" rotWithShape="0">
                      <a:srgbClr val="2D2DB9">
                        <a:lumMod val="50000"/>
                      </a:srgbClr>
                    </a:outerShdw>
                  </a:effectLst>
                  <a:latin typeface="Arial Narrow" pitchFamily="34" charset="0"/>
                  <a:cs typeface="Arial" panose="020B0604020202020204" pitchFamily="34" charset="0"/>
                </a:rPr>
                <a:t>YOUR GREATEST THREAT!</a:t>
              </a:r>
              <a:endParaRPr lang="en-US" sz="2400" b="1" dirty="0">
                <a:solidFill>
                  <a:srgbClr val="FFFFFF"/>
                </a:solidFill>
                <a:effectLst>
                  <a:glow rad="101600">
                    <a:srgbClr val="7030A0">
                      <a:alpha val="6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304800"/>
            <a:ext cx="3200400" cy="609600"/>
          </a:xfrm>
          <a:prstGeom prst="rect">
            <a:avLst/>
          </a:prstGeom>
          <a:noFill/>
        </p:spPr>
        <p:txBody>
          <a:bodyPr>
            <a:prstTxWarp prst="textCascadeUp">
              <a:avLst>
                <a:gd name="adj" fmla="val 56140"/>
              </a:avLst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FFFF"/>
                </a:solidFill>
                <a:effectLst>
                  <a:glow rad="127000">
                    <a:srgbClr val="2D2DB9">
                      <a:lumMod val="50000"/>
                    </a:srgbClr>
                  </a:glow>
                  <a:outerShdw blurRad="50800" dist="50800" dir="5400000" algn="ctr" rotWithShape="0">
                    <a:srgbClr val="2D2DB9">
                      <a:lumMod val="50000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DEVIL IS…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243" y="5572927"/>
            <a:ext cx="7906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00250" algn="l"/>
              </a:tabLst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“Be of sober spirit, be on the alert. Your adversary, the devil prowls around like a roaring lion, seeking someone to devour.”</a:t>
            </a:r>
          </a:p>
          <a:p>
            <a:pPr algn="ctr">
              <a:tabLst>
                <a:tab pos="2000250" algn="l"/>
              </a:tabLst>
            </a:pPr>
            <a:r>
              <a:rPr lang="en-US" sz="24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                                           – 1 Peter 5:8</a:t>
            </a:r>
            <a:endParaRPr lang="en-US" sz="2400" b="1" dirty="0">
              <a:solidFill>
                <a:srgbClr val="FFC000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697" y="2949329"/>
            <a:ext cx="5153151" cy="227754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 must know the word of God.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 must trust the word of God.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 must obey the word of God.</a:t>
            </a:r>
          </a:p>
          <a:p>
            <a:pPr marL="346075" indent="-346075">
              <a:spcBef>
                <a:spcPts val="1200"/>
              </a:spcBef>
              <a:defRPr/>
            </a:pPr>
            <a:r>
              <a:rPr lang="en-US" sz="2800" b="1" kern="0" dirty="0" smtClean="0">
                <a:effectLst>
                  <a:glow rad="101600">
                    <a:prstClr val="black">
                      <a:alpha val="60000"/>
                    </a:prstClr>
                  </a:glow>
                  <a:outerShdw blurRad="50800" dist="50800" dir="5400000" algn="ctr" rotWithShape="0">
                    <a:sysClr val="windowText" lastClr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endParaRPr lang="en-US" sz="2800" b="1" kern="0" dirty="0">
              <a:effectLst>
                <a:glow rad="101600">
                  <a:prstClr val="black">
                    <a:alpha val="60000"/>
                  </a:prstClr>
                </a:glow>
                <a:outerShdw blurRad="50800" dist="50800" dir="5400000" algn="ctr" rotWithShape="0">
                  <a:sysClr val="windowText" lastClr="000000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205854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kern="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accent4">
                      <a:lumMod val="10000"/>
                    </a:schemeClr>
                  </a:outerShdw>
                </a:effectLst>
                <a:latin typeface="Arial Narrow" pitchFamily="34" charset="0"/>
                <a:cs typeface="+mn-cs"/>
              </a:rPr>
              <a:t>How do we defeat the devil?</a:t>
            </a:r>
            <a:endParaRPr lang="en-US" sz="3600" b="1" u="sng" kern="0" dirty="0">
              <a:solidFill>
                <a:srgbClr val="FFC000"/>
              </a:solidFill>
              <a:effectLst>
                <a:outerShdw blurRad="50800" dist="50800" dir="5400000" algn="ctr" rotWithShape="0">
                  <a:schemeClr val="accent4">
                    <a:lumMod val="10000"/>
                  </a:scheme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40848" y="3047239"/>
            <a:ext cx="3498364" cy="1852307"/>
          </a:xfrm>
          <a:prstGeom prst="roundRect">
            <a:avLst>
              <a:gd name="adj" fmla="val 3750"/>
            </a:avLst>
          </a:prstGeom>
          <a:solidFill>
            <a:srgbClr val="000000"/>
          </a:solidFill>
          <a:ln w="28575"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40848" y="3198991"/>
            <a:ext cx="3498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rgbClr val="FFFFFF"/>
                </a:solidFill>
                <a:effectLst>
                  <a:glow rad="139700">
                    <a:srgbClr val="000000">
                      <a:alpha val="59000"/>
                    </a:srgbClr>
                  </a:glow>
                  <a:outerShdw blurRad="1143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Arial Narrow" pitchFamily="34" charset="0"/>
              </a:rPr>
              <a:t>“Resist </a:t>
            </a:r>
            <a:r>
              <a:rPr lang="en-US" sz="2600" b="1" i="1" dirty="0">
                <a:solidFill>
                  <a:srgbClr val="FFFFFF"/>
                </a:solidFill>
                <a:effectLst>
                  <a:glow rad="139700">
                    <a:srgbClr val="000000">
                      <a:alpha val="59000"/>
                    </a:srgbClr>
                  </a:glow>
                  <a:outerShdw blurRad="1143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Arial Narrow" pitchFamily="34" charset="0"/>
              </a:rPr>
              <a:t>the devil and he will flee from you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glow rad="139700">
                    <a:srgbClr val="000000">
                      <a:alpha val="59000"/>
                    </a:srgbClr>
                  </a:glow>
                  <a:outerShdw blurRad="1143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Arial Narrow" pitchFamily="34" charset="0"/>
              </a:rPr>
              <a:t>.”</a:t>
            </a:r>
          </a:p>
          <a:p>
            <a:pPr algn="ctr"/>
            <a:endParaRPr lang="en-US" sz="1200" b="1" i="1" dirty="0" smtClean="0">
              <a:solidFill>
                <a:srgbClr val="FFFFFF"/>
              </a:solidFill>
              <a:effectLst>
                <a:glow rad="139700">
                  <a:srgbClr val="000000">
                    <a:alpha val="59000"/>
                  </a:srgbClr>
                </a:glow>
                <a:outerShdw blurRad="114300" dist="50800" dir="5400000" algn="ctr" rotWithShape="0">
                  <a:srgbClr val="000000">
                    <a:alpha val="95000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en-US" sz="2600" b="1" i="1" dirty="0" smtClean="0">
                <a:solidFill>
                  <a:srgbClr val="FFFFFF"/>
                </a:solidFill>
                <a:effectLst>
                  <a:glow rad="139700">
                    <a:srgbClr val="000000">
                      <a:alpha val="59000"/>
                    </a:srgbClr>
                  </a:glow>
                  <a:outerShdw blurRad="114300" dist="50800" dir="5400000" algn="ctr" rotWithShape="0">
                    <a:srgbClr val="000000">
                      <a:alpha val="95000"/>
                    </a:srgbClr>
                  </a:outerShdw>
                </a:effectLst>
                <a:latin typeface="Arial Narrow" pitchFamily="34" charset="0"/>
              </a:rPr>
              <a:t>              - James 4:7</a:t>
            </a:r>
          </a:p>
        </p:txBody>
      </p:sp>
    </p:spTree>
    <p:extLst>
      <p:ext uri="{BB962C8B-B14F-4D97-AF65-F5344CB8AC3E}">
        <p14:creationId xmlns:p14="http://schemas.microsoft.com/office/powerpoint/2010/main" val="3993067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928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 greatest threat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7827</TotalTime>
  <Words>350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 CENA</vt:lpstr>
      <vt:lpstr>Arial Narrow</vt:lpstr>
      <vt:lpstr>Calibri</vt:lpstr>
      <vt:lpstr>MS PGothic</vt:lpstr>
      <vt:lpstr>Arial</vt:lpstr>
      <vt:lpstr>5_Default Design</vt:lpstr>
      <vt:lpstr>the greatest threat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Genesia Jeffries</cp:lastModifiedBy>
  <cp:revision>419</cp:revision>
  <dcterms:created xsi:type="dcterms:W3CDTF">2009-02-13T19:04:51Z</dcterms:created>
  <dcterms:modified xsi:type="dcterms:W3CDTF">2016-08-28T03:34:10Z</dcterms:modified>
</cp:coreProperties>
</file>