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08" r:id="rId2"/>
  </p:sldMasterIdLst>
  <p:notesMasterIdLst>
    <p:notesMasterId r:id="rId15"/>
  </p:notesMasterIdLst>
  <p:sldIdLst>
    <p:sldId id="271" r:id="rId3"/>
    <p:sldId id="290" r:id="rId4"/>
    <p:sldId id="292" r:id="rId5"/>
    <p:sldId id="294" r:id="rId6"/>
    <p:sldId id="295" r:id="rId7"/>
    <p:sldId id="296" r:id="rId8"/>
    <p:sldId id="297" r:id="rId9"/>
    <p:sldId id="298" r:id="rId10"/>
    <p:sldId id="300" r:id="rId11"/>
    <p:sldId id="301" r:id="rId12"/>
    <p:sldId id="299" r:id="rId13"/>
    <p:sldId id="28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A40000"/>
    <a:srgbClr val="AE8F56"/>
    <a:srgbClr val="6F2A05"/>
    <a:srgbClr val="681900"/>
    <a:srgbClr val="FFFF99"/>
    <a:srgbClr val="FACBA0"/>
    <a:srgbClr val="FBD9B3"/>
    <a:srgbClr val="1976FF"/>
    <a:srgbClr val="2A2A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862" autoAdjust="0"/>
    <p:restoredTop sz="95579" autoAdjust="0"/>
  </p:normalViewPr>
  <p:slideViewPr>
    <p:cSldViewPr snapToGrid="0">
      <p:cViewPr varScale="1">
        <p:scale>
          <a:sx n="63" d="100"/>
          <a:sy n="63" d="100"/>
        </p:scale>
        <p:origin x="53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9077E1-3B7C-46D1-81C0-2AA345D4D2DB}" type="datetimeFigureOut">
              <a:rPr lang="en-US" smtClean="0"/>
              <a:pPr/>
              <a:t>7/30/2016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366427-7E93-46EC-8780-06196B090E0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746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75DDFF7B-52A9-42B2-A300-13955D0AF3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739065"/>
      </p:ext>
    </p:extLst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86709619-5565-4C44-BF49-C26028D2ED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213884"/>
      </p:ext>
    </p:extLst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F813AADF-5633-43D7-A06C-324372B75C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820634"/>
      </p:ext>
    </p:extLst>
  </p:cSld>
  <p:clrMapOvr>
    <a:masterClrMapping/>
  </p:clrMapOvr>
  <p:transition spd="slow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362200"/>
            <a:ext cx="4648200" cy="1447800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810000"/>
            <a:ext cx="4648200" cy="1524000"/>
          </a:xfrm>
        </p:spPr>
        <p:txBody>
          <a:bodyPr/>
          <a:lstStyle>
            <a:lvl1pPr marL="0" indent="0" algn="ctr">
              <a:buFontTx/>
              <a:buNone/>
              <a:defRPr sz="30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B0116AC-3BF3-411B-987F-A0EEDB1074A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10063686"/>
      </p:ext>
    </p:extLst>
  </p:cSld>
  <p:clrMapOvr>
    <a:masterClrMapping/>
  </p:clrMapOvr>
  <p:transition spd="slow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CC65D5-7D84-424E-B71C-ABDC93C3F6B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84554173"/>
      </p:ext>
    </p:extLst>
  </p:cSld>
  <p:clrMapOvr>
    <a:masterClrMapping/>
  </p:clrMapOvr>
  <p:transition spd="slow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BAC6DA-E51B-41B1-A6E6-076C14FC685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76759055"/>
      </p:ext>
    </p:extLst>
  </p:cSld>
  <p:clrMapOvr>
    <a:masterClrMapping/>
  </p:clrMapOvr>
  <p:transition spd="slow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524000"/>
            <a:ext cx="41529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524000"/>
            <a:ext cx="41529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A01907-9E61-4810-96D2-7DC0D7CFA49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90323654"/>
      </p:ext>
    </p:extLst>
  </p:cSld>
  <p:clrMapOvr>
    <a:masterClrMapping/>
  </p:clrMapOvr>
  <p:transition spd="slow"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754413-4A25-467D-9958-2AFFEFAA33B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40340821"/>
      </p:ext>
    </p:extLst>
  </p:cSld>
  <p:clrMapOvr>
    <a:masterClrMapping/>
  </p:clrMapOvr>
  <p:transition spd="slow"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FCE68A-F0A9-4763-9AB3-5BA21A7DA25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56914611"/>
      </p:ext>
    </p:extLst>
  </p:cSld>
  <p:clrMapOvr>
    <a:masterClrMapping/>
  </p:clrMapOvr>
  <p:transition spd="slow"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92F75B-352D-4B42-9953-05F1F03C081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65580848"/>
      </p:ext>
    </p:extLst>
  </p:cSld>
  <p:clrMapOvr>
    <a:masterClrMapping/>
  </p:clrMapOvr>
  <p:transition spd="slow"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A66954-9109-4ED3-BA74-B74732C64A9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14420982"/>
      </p:ext>
    </p:extLst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6FFBF594-C1AD-4A66-B9F7-9E69B7132C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329214"/>
      </p:ext>
    </p:extLst>
  </p:cSld>
  <p:clrMapOvr>
    <a:masterClrMapping/>
  </p:clrMapOvr>
  <p:transition spd="slow"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08E3E-128C-4E2A-A33D-AF61BC79464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83223075"/>
      </p:ext>
    </p:extLst>
  </p:cSld>
  <p:clrMapOvr>
    <a:masterClrMapping/>
  </p:clrMapOvr>
  <p:transition spd="slow"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1B759C-8A3F-4784-A341-C2832CA6C98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48322521"/>
      </p:ext>
    </p:extLst>
  </p:cSld>
  <p:clrMapOvr>
    <a:masterClrMapping/>
  </p:clrMapOvr>
  <p:transition spd="slow"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0"/>
            <a:ext cx="219075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0"/>
            <a:ext cx="641985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17E43B-15B1-454C-B353-49D29EB427F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91226030"/>
      </p:ext>
    </p:extLst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28629473-AF3F-4883-BDF3-3ABA3719CB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39753"/>
      </p:ext>
    </p:extLst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15D2B87F-A31A-4369-9209-FE40FC2ECA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05936"/>
      </p:ext>
    </p:extLst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256EE7CA-F7AF-4C24-A9C7-05F2615DA3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112036"/>
      </p:ext>
    </p:extLst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948B9156-35FC-4963-A715-B903B6B223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279381"/>
      </p:ext>
    </p:extLst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8815266D-FA29-4F65-B91F-DC5151C9B2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67815"/>
      </p:ext>
    </p:extLst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3D938B38-9804-40F6-8285-A6A8DF7902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172087"/>
      </p:ext>
    </p:extLst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F6BD8EC1-34C3-40E1-9001-76356B10B2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877118"/>
      </p:ext>
    </p:extLst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srgbClr val="000000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srgbClr val="000000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srgbClr val="000000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5EBEB54C-64CD-4F19-B8A6-932E7385F9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327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0"/>
            <a:ext cx="8763000" cy="116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524000"/>
            <a:ext cx="84582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dirty="0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EFC91D1-BD7A-4DA2-AAF0-2A377DB1DD12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70278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>
    <p:wipe dir="r"/>
  </p:transition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rgbClr val="FFFF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135576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93" name="Rectangle 9"/>
          <p:cNvSpPr>
            <a:spLocks noChangeArrowheads="1"/>
          </p:cNvSpPr>
          <p:nvPr/>
        </p:nvSpPr>
        <p:spPr bwMode="auto">
          <a:xfrm>
            <a:off x="247135" y="587767"/>
            <a:ext cx="507382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6000" b="1" dirty="0" smtClean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 CENA" panose="02000000000000000000" pitchFamily="2" charset="0"/>
              </a:rPr>
              <a:t>The Judgment Day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540636" y="6334780"/>
            <a:ext cx="9032875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2800" b="1" cap="small" dirty="0" smtClean="0">
                <a:solidFill>
                  <a:prstClr val="white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114300" dist="50800" dir="5400000" algn="ctr" rotWithShape="0">
                    <a:prstClr val="black"/>
                  </a:outerShdw>
                </a:effectLst>
                <a:latin typeface="Arial Narrow" pitchFamily="34" charset="0"/>
              </a:rPr>
              <a:t>What You Can Be Certain Of Series – Lesson #4 </a:t>
            </a:r>
            <a:endParaRPr lang="en-US" sz="2800" b="1" cap="small" dirty="0">
              <a:solidFill>
                <a:prstClr val="white"/>
              </a:solidFill>
              <a:effectLst>
                <a:glow rad="101600">
                  <a:prstClr val="black">
                    <a:alpha val="60000"/>
                  </a:prstClr>
                </a:glow>
                <a:outerShdw blurRad="114300" dist="50800" dir="5400000" algn="ctr" rotWithShape="0">
                  <a:prstClr val="black"/>
                </a:outerShdw>
              </a:effectLst>
              <a:latin typeface="Arial Narrow" pitchFamily="34" charset="0"/>
            </a:endParaRPr>
          </a:p>
        </p:txBody>
      </p:sp>
      <p:pic>
        <p:nvPicPr>
          <p:cNvPr id="7" name="Picture 6" descr="http://www.timpbaptistchurch.org/images/Bibl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3308397">
            <a:off x="750651" y="5910334"/>
            <a:ext cx="698277" cy="1002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65100" dist="50800" dir="6600000" algn="ctr" rotWithShape="0">
              <a:schemeClr val="tx1"/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247135" y="815322"/>
            <a:ext cx="880415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endParaRPr lang="en-US" sz="3200" b="1" i="1" dirty="0" smtClean="0">
              <a:solidFill>
                <a:srgbClr val="FFFF00"/>
              </a:solidFill>
              <a:effectLst>
                <a:outerShdw blurRad="101600" dist="50800" dir="5400000" algn="ctr" rotWithShape="0">
                  <a:prstClr val="black"/>
                </a:outerShdw>
              </a:effectLst>
              <a:latin typeface="AR CENA" panose="02000000000000000000" pitchFamily="2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US" sz="3200" b="1" i="1" dirty="0" smtClean="0">
                <a:solidFill>
                  <a:srgbClr val="FFFF00"/>
                </a:solidFill>
                <a:effectLst>
                  <a:outerShdw blurRad="101600" dist="50800" dir="5400000" algn="ctr" rotWithShape="0">
                    <a:prstClr val="black"/>
                  </a:outerShdw>
                </a:effectLst>
                <a:latin typeface="Arial Narrow" panose="020B0606020202030204" pitchFamily="34" charset="0"/>
              </a:rPr>
              <a:t>The Promise</a:t>
            </a:r>
            <a:endParaRPr lang="en-US" sz="4400" b="1" dirty="0" smtClean="0">
              <a:solidFill>
                <a:srgbClr val="FFFF00"/>
              </a:solidFill>
              <a:effectLst>
                <a:outerShdw blurRad="101600" dist="50800" dir="5400000" algn="ctr" rotWithShape="0">
                  <a:prstClr val="black"/>
                </a:outerShdw>
              </a:effectLst>
              <a:latin typeface="Arial Narrow" panose="020B0606020202030204" pitchFamily="34" charset="0"/>
            </a:endParaRPr>
          </a:p>
          <a:p>
            <a:pPr marL="339725">
              <a:lnSpc>
                <a:spcPct val="150000"/>
              </a:lnSpc>
              <a:tabLst>
                <a:tab pos="858838" algn="l"/>
              </a:tabLst>
            </a:pPr>
            <a:r>
              <a:rPr lang="en-US" sz="2800" b="1" dirty="0" smtClean="0">
                <a:solidFill>
                  <a:prstClr val="white"/>
                </a:solidFill>
                <a:effectLst>
                  <a:outerShdw blurRad="101600" dist="50800" dir="5400000" algn="ctr" rotWithShape="0">
                    <a:prstClr val="black"/>
                  </a:outerShdw>
                </a:effectLst>
                <a:latin typeface="Arial Narrow" panose="020B0606020202030204" pitchFamily="34" charset="0"/>
              </a:rPr>
              <a:t>  It will occur!</a:t>
            </a:r>
          </a:p>
          <a:p>
            <a:pPr>
              <a:lnSpc>
                <a:spcPct val="150000"/>
              </a:lnSpc>
            </a:pPr>
            <a:r>
              <a:rPr lang="en-US" sz="3200" b="1" i="1" dirty="0" smtClean="0">
                <a:solidFill>
                  <a:srgbClr val="FFFF00"/>
                </a:solidFill>
                <a:effectLst>
                  <a:outerShdw blurRad="101600" dist="50800" dir="5400000" algn="ctr" rotWithShape="0">
                    <a:prstClr val="black"/>
                  </a:outerShdw>
                </a:effectLst>
                <a:latin typeface="Arial Narrow" panose="020B0606020202030204" pitchFamily="34" charset="0"/>
              </a:rPr>
              <a:t>2)  The Audience</a:t>
            </a:r>
            <a:endParaRPr lang="en-US" sz="4400" b="1" dirty="0">
              <a:solidFill>
                <a:srgbClr val="FFFF00"/>
              </a:solidFill>
              <a:effectLst>
                <a:outerShdw blurRad="101600" dist="50800" dir="5400000" algn="ctr" rotWithShape="0">
                  <a:prstClr val="black"/>
                </a:outerShdw>
              </a:effectLst>
              <a:latin typeface="Arial Narrow" panose="020B0606020202030204" pitchFamily="34" charset="0"/>
            </a:endParaRPr>
          </a:p>
          <a:p>
            <a:pPr marL="339725">
              <a:lnSpc>
                <a:spcPct val="150000"/>
              </a:lnSpc>
              <a:tabLst>
                <a:tab pos="858838" algn="l"/>
              </a:tabLst>
            </a:pPr>
            <a:r>
              <a:rPr lang="en-US" sz="2800" b="1" dirty="0">
                <a:solidFill>
                  <a:prstClr val="white"/>
                </a:solidFill>
                <a:effectLst>
                  <a:outerShdw blurRad="101600" dist="50800" dir="5400000" algn="ctr" rotWithShape="0">
                    <a:prstClr val="black"/>
                  </a:outerShdw>
                </a:effectLst>
                <a:latin typeface="Arial Narrow" panose="020B0606020202030204" pitchFamily="34" charset="0"/>
              </a:rPr>
              <a:t>  </a:t>
            </a:r>
            <a:r>
              <a:rPr lang="en-US" sz="2800" b="1" dirty="0" smtClean="0">
                <a:solidFill>
                  <a:prstClr val="white"/>
                </a:solidFill>
                <a:effectLst>
                  <a:outerShdw blurRad="101600" dist="50800" dir="5400000" algn="ctr" rotWithShape="0">
                    <a:prstClr val="black"/>
                  </a:outerShdw>
                </a:effectLst>
                <a:latin typeface="Arial Narrow" panose="020B0606020202030204" pitchFamily="34" charset="0"/>
              </a:rPr>
              <a:t>The world will be judged…</a:t>
            </a:r>
            <a:endParaRPr lang="en-US" sz="2800" b="1" dirty="0">
              <a:solidFill>
                <a:prstClr val="white"/>
              </a:solidFill>
              <a:effectLst>
                <a:outerShdw blurRad="101600" dist="50800" dir="5400000" algn="ctr" rotWithShape="0">
                  <a:prstClr val="black"/>
                </a:outerShdw>
              </a:effectLst>
              <a:latin typeface="Arial Narrow" panose="020B060602020203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3200" b="1" i="1" dirty="0" smtClean="0">
                <a:solidFill>
                  <a:srgbClr val="FFFF00"/>
                </a:solidFill>
                <a:effectLst>
                  <a:outerShdw blurRad="101600" dist="50800" dir="5400000" algn="ctr" rotWithShape="0">
                    <a:prstClr val="black"/>
                  </a:outerShdw>
                </a:effectLst>
                <a:latin typeface="Arial Narrow" panose="020B0606020202030204" pitchFamily="34" charset="0"/>
              </a:rPr>
              <a:t>3)  The Manner</a:t>
            </a:r>
            <a:endParaRPr lang="en-US" sz="4400" b="1" dirty="0">
              <a:solidFill>
                <a:srgbClr val="FFFF00"/>
              </a:solidFill>
              <a:effectLst>
                <a:outerShdw blurRad="101600" dist="50800" dir="5400000" algn="ctr" rotWithShape="0">
                  <a:prstClr val="black"/>
                </a:outerShdw>
              </a:effectLst>
              <a:latin typeface="Arial Narrow" panose="020B0606020202030204" pitchFamily="34" charset="0"/>
            </a:endParaRPr>
          </a:p>
          <a:p>
            <a:pPr marL="339725">
              <a:lnSpc>
                <a:spcPct val="150000"/>
              </a:lnSpc>
              <a:tabLst>
                <a:tab pos="858838" algn="l"/>
              </a:tabLst>
            </a:pPr>
            <a:r>
              <a:rPr lang="en-US" sz="2800" b="1" dirty="0">
                <a:solidFill>
                  <a:prstClr val="white"/>
                </a:solidFill>
                <a:effectLst>
                  <a:outerShdw blurRad="101600" dist="50800" dir="5400000" algn="ctr" rotWithShape="0">
                    <a:prstClr val="black"/>
                  </a:outerShdw>
                </a:effectLst>
                <a:latin typeface="Arial Narrow" panose="020B0606020202030204" pitchFamily="34" charset="0"/>
              </a:rPr>
              <a:t>  </a:t>
            </a:r>
            <a:r>
              <a:rPr lang="en-US" sz="2800" b="1" dirty="0" smtClean="0">
                <a:solidFill>
                  <a:prstClr val="white"/>
                </a:solidFill>
                <a:effectLst>
                  <a:outerShdw blurRad="101600" dist="50800" dir="5400000" algn="ctr" rotWithShape="0">
                    <a:prstClr val="black"/>
                  </a:outerShdw>
                </a:effectLst>
                <a:latin typeface="Arial Narrow" panose="020B0606020202030204" pitchFamily="34" charset="0"/>
              </a:rPr>
              <a:t>…in righteousness. </a:t>
            </a:r>
            <a:endParaRPr lang="en-US" sz="2800" b="1" dirty="0">
              <a:solidFill>
                <a:prstClr val="white"/>
              </a:solidFill>
              <a:effectLst>
                <a:outerShdw blurRad="101600" dist="50800" dir="5400000" algn="ctr" rotWithShape="0">
                  <a:prstClr val="black"/>
                </a:outerShdw>
              </a:effectLst>
              <a:latin typeface="Arial Narrow" panose="020B0606020202030204" pitchFamily="34" charset="0"/>
            </a:endParaRPr>
          </a:p>
          <a:p>
            <a:pPr marL="339725">
              <a:lnSpc>
                <a:spcPct val="150000"/>
              </a:lnSpc>
              <a:tabLst>
                <a:tab pos="858838" algn="l"/>
              </a:tabLst>
            </a:pPr>
            <a:endParaRPr lang="en-US" sz="2800" b="1" dirty="0" smtClean="0">
              <a:solidFill>
                <a:prstClr val="white"/>
              </a:solidFill>
              <a:effectLst>
                <a:outerShdw blurRad="101600" dist="50800" dir="5400000" algn="ctr" rotWithShape="0">
                  <a:prstClr val="black"/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1693711" y="78060"/>
            <a:ext cx="1002535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8415" cmpd="sng">
                  <a:solidFill>
                    <a:prstClr val="black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prstClr val="black">
                      <a:alpha val="60000"/>
                    </a:prstClr>
                  </a:glow>
                </a:effectLst>
                <a:latin typeface="Arial Narrow" panose="020B0606020202030204" pitchFamily="34" charset="0"/>
              </a:rPr>
              <a:t>5 Things You Need to Know About…</a:t>
            </a:r>
            <a:endParaRPr lang="en-US" sz="2800" b="1" dirty="0">
              <a:ln w="18415" cmpd="sng">
                <a:solidFill>
                  <a:prstClr val="black"/>
                </a:solidFill>
                <a:prstDash val="solid"/>
              </a:ln>
              <a:solidFill>
                <a:srgbClr val="FFFF00"/>
              </a:solidFill>
              <a:effectLst>
                <a:glow rad="101600">
                  <a:prstClr val="black">
                    <a:alpha val="60000"/>
                  </a:prstClr>
                </a:glow>
              </a:effectLst>
              <a:latin typeface="Arial Narrow" panose="020B0606020202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9211" y="2263582"/>
            <a:ext cx="880415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endParaRPr lang="en-US" sz="3200" b="1" i="1" dirty="0" smtClean="0">
              <a:solidFill>
                <a:srgbClr val="FFFF00"/>
              </a:solidFill>
              <a:effectLst>
                <a:outerShdw blurRad="101600" dist="50800" dir="5400000" algn="ctr" rotWithShape="0">
                  <a:prstClr val="black"/>
                </a:outerShdw>
              </a:effectLst>
              <a:latin typeface="AR CENA" panose="020000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3200" b="1" i="1" dirty="0" smtClean="0">
                <a:solidFill>
                  <a:srgbClr val="FFFF00"/>
                </a:solidFill>
                <a:effectLst>
                  <a:outerShdw blurRad="101600" dist="50800" dir="5400000" algn="ctr" rotWithShape="0">
                    <a:prstClr val="black"/>
                  </a:outerShdw>
                </a:effectLst>
                <a:latin typeface="Arial Narrow" panose="020B0606020202030204" pitchFamily="34" charset="0"/>
              </a:rPr>
              <a:t>4)  The Assurance</a:t>
            </a:r>
            <a:endParaRPr lang="en-US" sz="4400" b="1" dirty="0" smtClean="0">
              <a:solidFill>
                <a:srgbClr val="FFFF00"/>
              </a:solidFill>
              <a:effectLst>
                <a:outerShdw blurRad="101600" dist="50800" dir="5400000" algn="ctr" rotWithShape="0">
                  <a:prstClr val="black"/>
                </a:outerShdw>
              </a:effectLst>
              <a:latin typeface="Arial Narrow" panose="020B0606020202030204" pitchFamily="34" charset="0"/>
            </a:endParaRPr>
          </a:p>
          <a:p>
            <a:pPr marL="339725">
              <a:lnSpc>
                <a:spcPct val="150000"/>
              </a:lnSpc>
              <a:tabLst>
                <a:tab pos="858838" algn="l"/>
              </a:tabLst>
            </a:pPr>
            <a:r>
              <a:rPr lang="en-US" sz="2800" b="1" dirty="0" smtClean="0">
                <a:solidFill>
                  <a:prstClr val="white"/>
                </a:solidFill>
                <a:effectLst>
                  <a:outerShdw blurRad="101600" dist="50800" dir="5400000" algn="ctr" rotWithShape="0">
                    <a:prstClr val="black"/>
                  </a:outerShdw>
                </a:effectLst>
                <a:latin typeface="Arial Narrow" panose="020B0606020202030204" pitchFamily="34" charset="0"/>
              </a:rPr>
              <a:t>  Jesus’ resurrection</a:t>
            </a:r>
          </a:p>
          <a:p>
            <a:pPr>
              <a:lnSpc>
                <a:spcPct val="150000"/>
              </a:lnSpc>
            </a:pPr>
            <a:r>
              <a:rPr lang="en-US" sz="3200" b="1" i="1" dirty="0" smtClean="0">
                <a:solidFill>
                  <a:srgbClr val="FFFF00"/>
                </a:solidFill>
                <a:effectLst>
                  <a:outerShdw blurRad="101600" dist="50800" dir="5400000" algn="ctr" rotWithShape="0">
                    <a:prstClr val="black"/>
                  </a:outerShdw>
                </a:effectLst>
                <a:latin typeface="Arial Narrow" panose="020B0606020202030204" pitchFamily="34" charset="0"/>
              </a:rPr>
              <a:t>5)  The Right Response</a:t>
            </a:r>
            <a:endParaRPr lang="en-US" sz="4400" b="1" dirty="0">
              <a:solidFill>
                <a:srgbClr val="FFFF00"/>
              </a:solidFill>
              <a:effectLst>
                <a:outerShdw blurRad="101600" dist="50800" dir="5400000" algn="ctr" rotWithShape="0">
                  <a:prstClr val="black"/>
                </a:outerShdw>
              </a:effectLst>
              <a:latin typeface="Arial Narrow" panose="020B0606020202030204" pitchFamily="34" charset="0"/>
            </a:endParaRPr>
          </a:p>
          <a:p>
            <a:pPr marL="339725">
              <a:lnSpc>
                <a:spcPct val="150000"/>
              </a:lnSpc>
              <a:tabLst>
                <a:tab pos="858838" algn="l"/>
              </a:tabLst>
            </a:pPr>
            <a:r>
              <a:rPr lang="en-US" sz="2800" b="1" dirty="0">
                <a:solidFill>
                  <a:prstClr val="white"/>
                </a:solidFill>
                <a:effectLst>
                  <a:outerShdw blurRad="101600" dist="50800" dir="5400000" algn="ctr" rotWithShape="0">
                    <a:prstClr val="black"/>
                  </a:outerShdw>
                </a:effectLst>
                <a:latin typeface="Arial Narrow" panose="020B0606020202030204" pitchFamily="34" charset="0"/>
              </a:rPr>
              <a:t>  </a:t>
            </a:r>
            <a:r>
              <a:rPr lang="en-US" sz="2800" b="1" dirty="0" smtClean="0">
                <a:solidFill>
                  <a:prstClr val="white"/>
                </a:solidFill>
                <a:effectLst>
                  <a:outerShdw blurRad="101600" dist="50800" dir="5400000" algn="ctr" rotWithShape="0">
                    <a:prstClr val="black"/>
                  </a:outerShdw>
                </a:effectLst>
                <a:latin typeface="Arial Narrow" panose="020B0606020202030204" pitchFamily="34" charset="0"/>
              </a:rPr>
              <a:t>Turn to the Lord.</a:t>
            </a:r>
            <a:endParaRPr lang="en-US" sz="2800" b="1" dirty="0">
              <a:solidFill>
                <a:prstClr val="white"/>
              </a:solidFill>
              <a:effectLst>
                <a:outerShdw blurRad="101600" dist="50800" dir="5400000" algn="ctr" rotWithShape="0">
                  <a:prstClr val="black"/>
                </a:outerShdw>
              </a:effectLst>
              <a:latin typeface="Arial Narrow" panose="020B0606020202030204" pitchFamily="34" charset="0"/>
            </a:endParaRPr>
          </a:p>
          <a:p>
            <a:pPr marL="339725">
              <a:lnSpc>
                <a:spcPct val="150000"/>
              </a:lnSpc>
              <a:tabLst>
                <a:tab pos="858838" algn="l"/>
              </a:tabLst>
            </a:pPr>
            <a:endParaRPr lang="en-US" sz="2800" b="1" dirty="0" smtClean="0">
              <a:solidFill>
                <a:prstClr val="white"/>
              </a:solidFill>
              <a:effectLst>
                <a:outerShdw blurRad="101600" dist="50800" dir="5400000" algn="ctr" rotWithShape="0">
                  <a:prstClr val="black"/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443780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ttp://www.timpbaptistchurch.org/images/Bibl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3308397">
            <a:off x="750651" y="5910334"/>
            <a:ext cx="698277" cy="1002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65100" dist="50800" dir="6600000" algn="ctr" rotWithShape="0">
              <a:schemeClr val="tx1"/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-540636" y="6334780"/>
            <a:ext cx="9032875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2800" b="1" cap="small" dirty="0" smtClean="0">
                <a:solidFill>
                  <a:prstClr val="white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114300" dist="50800" dir="5400000" algn="ctr" rotWithShape="0">
                    <a:prstClr val="black"/>
                  </a:outerShdw>
                </a:effectLst>
                <a:latin typeface="Arial Narrow" pitchFamily="34" charset="0"/>
              </a:rPr>
              <a:t>What You Can Be Certain Of Series – Lesson #4 </a:t>
            </a:r>
            <a:endParaRPr lang="en-US" sz="2800" b="1" cap="small" dirty="0">
              <a:solidFill>
                <a:prstClr val="white"/>
              </a:solidFill>
              <a:effectLst>
                <a:glow rad="101600">
                  <a:prstClr val="black">
                    <a:alpha val="60000"/>
                  </a:prstClr>
                </a:glow>
                <a:outerShdw blurRad="114300" dist="50800" dir="5400000" algn="ctr" rotWithShape="0">
                  <a:prstClr val="black"/>
                </a:outerShdw>
              </a:effectLst>
              <a:latin typeface="Arial Narrow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41815" y="1028326"/>
            <a:ext cx="5364892" cy="2123658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4B080C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FFFFFF"/>
                </a:solidFill>
              </a:rPr>
              <a:t> By this, love is perfected with us, so that </a:t>
            </a:r>
            <a:r>
              <a:rPr lang="en-US" altLang="en-US" sz="2400" b="1" dirty="0">
                <a:solidFill>
                  <a:srgbClr val="FFFF00"/>
                </a:solidFill>
              </a:rPr>
              <a:t>we may have confidence </a:t>
            </a:r>
            <a:r>
              <a:rPr lang="en-US" altLang="en-US" sz="2400" b="1" dirty="0">
                <a:solidFill>
                  <a:srgbClr val="FFFFFF"/>
                </a:solidFill>
              </a:rPr>
              <a:t>in the day of judgment; because as He is, so also are we in this world</a:t>
            </a:r>
            <a:r>
              <a:rPr lang="en-US" altLang="en-US" sz="2400" b="1" dirty="0" smtClean="0">
                <a:solidFill>
                  <a:srgbClr val="FFFFFF"/>
                </a:solidFill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1200" b="1" i="1" dirty="0" smtClean="0">
              <a:solidFill>
                <a:srgbClr val="FFFFFF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i="1" dirty="0" smtClean="0">
                <a:solidFill>
                  <a:srgbClr val="FFFFFF"/>
                </a:solidFill>
              </a:rPr>
              <a:t>                          - 1 John 4:17</a:t>
            </a: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852617" y="3651496"/>
            <a:ext cx="7475838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6000" b="1" dirty="0" smtClean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 CENA" panose="02000000000000000000" pitchFamily="2" charset="0"/>
              </a:rPr>
              <a:t>Do you have this confidence?</a:t>
            </a:r>
          </a:p>
        </p:txBody>
      </p:sp>
    </p:spTree>
    <p:extLst>
      <p:ext uri="{BB962C8B-B14F-4D97-AF65-F5344CB8AC3E}">
        <p14:creationId xmlns:p14="http://schemas.microsoft.com/office/powerpoint/2010/main" val="316281160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692858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93" name="Rectangle 9"/>
          <p:cNvSpPr>
            <a:spLocks noChangeArrowheads="1"/>
          </p:cNvSpPr>
          <p:nvPr/>
        </p:nvSpPr>
        <p:spPr bwMode="auto">
          <a:xfrm>
            <a:off x="247135" y="587767"/>
            <a:ext cx="507382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6000" b="1" dirty="0" smtClean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 CENA" panose="02000000000000000000" pitchFamily="2" charset="0"/>
              </a:rPr>
              <a:t>The Judgment Day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540636" y="6334780"/>
            <a:ext cx="9032875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2800" b="1" cap="small" dirty="0" smtClean="0">
                <a:solidFill>
                  <a:prstClr val="white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114300" dist="50800" dir="5400000" algn="ctr" rotWithShape="0">
                    <a:prstClr val="black"/>
                  </a:outerShdw>
                </a:effectLst>
                <a:latin typeface="Arial Narrow" pitchFamily="34" charset="0"/>
              </a:rPr>
              <a:t>What You Can Be Certain Of Series – Lesson #4 </a:t>
            </a:r>
            <a:endParaRPr lang="en-US" sz="2800" b="1" cap="small" dirty="0">
              <a:solidFill>
                <a:prstClr val="white"/>
              </a:solidFill>
              <a:effectLst>
                <a:glow rad="101600">
                  <a:prstClr val="black">
                    <a:alpha val="60000"/>
                  </a:prstClr>
                </a:glow>
                <a:outerShdw blurRad="114300" dist="50800" dir="5400000" algn="ctr" rotWithShape="0">
                  <a:prstClr val="black"/>
                </a:outerShdw>
              </a:effectLst>
              <a:latin typeface="Arial Narrow" pitchFamily="34" charset="0"/>
            </a:endParaRPr>
          </a:p>
        </p:txBody>
      </p:sp>
      <p:pic>
        <p:nvPicPr>
          <p:cNvPr id="7" name="Picture 6" descr="http://www.timpbaptistchurch.org/images/Bibl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3308397">
            <a:off x="750651" y="5910334"/>
            <a:ext cx="698277" cy="1002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65100" dist="50800" dir="6600000" algn="ctr" rotWithShape="0">
              <a:schemeClr val="tx1"/>
            </a:outerShdw>
          </a:effectLst>
        </p:spPr>
      </p:pic>
      <p:sp>
        <p:nvSpPr>
          <p:cNvPr id="11" name="Rectangle 10"/>
          <p:cNvSpPr/>
          <p:nvPr/>
        </p:nvSpPr>
        <p:spPr>
          <a:xfrm>
            <a:off x="-1693711" y="78060"/>
            <a:ext cx="1002535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8415" cmpd="sng">
                  <a:solidFill>
                    <a:prstClr val="black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prstClr val="black">
                      <a:alpha val="60000"/>
                    </a:prstClr>
                  </a:glow>
                </a:effectLst>
                <a:latin typeface="Arial Narrow" panose="020B0606020202030204" pitchFamily="34" charset="0"/>
              </a:rPr>
              <a:t>5 Things You Need to Know About…</a:t>
            </a:r>
            <a:endParaRPr lang="en-US" sz="2800" b="1" dirty="0">
              <a:ln w="18415" cmpd="sng">
                <a:solidFill>
                  <a:prstClr val="black"/>
                </a:solidFill>
                <a:prstDash val="solid"/>
              </a:ln>
              <a:solidFill>
                <a:srgbClr val="FFFF00"/>
              </a:solidFill>
              <a:effectLst>
                <a:glow rad="101600">
                  <a:prstClr val="black">
                    <a:alpha val="60000"/>
                  </a:prstClr>
                </a:glow>
              </a:effectLst>
              <a:latin typeface="Arial Narrow" panose="020B0606020202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7135" y="815322"/>
            <a:ext cx="880415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endParaRPr lang="en-US" sz="3200" b="1" i="1" dirty="0" smtClean="0">
              <a:solidFill>
                <a:srgbClr val="FFFF00"/>
              </a:solidFill>
              <a:effectLst>
                <a:outerShdw blurRad="101600" dist="50800" dir="5400000" algn="ctr" rotWithShape="0">
                  <a:prstClr val="black"/>
                </a:outerShdw>
              </a:effectLst>
              <a:latin typeface="AR CENA" panose="02000000000000000000" pitchFamily="2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US" sz="3200" b="1" i="1" dirty="0" smtClean="0">
                <a:solidFill>
                  <a:srgbClr val="FFFF00"/>
                </a:solidFill>
                <a:effectLst>
                  <a:outerShdw blurRad="101600" dist="50800" dir="5400000" algn="ctr" rotWithShape="0">
                    <a:prstClr val="black"/>
                  </a:outerShdw>
                </a:effectLst>
                <a:latin typeface="Arial Narrow" panose="020B0606020202030204" pitchFamily="34" charset="0"/>
              </a:rPr>
              <a:t>The Promise</a:t>
            </a:r>
            <a:endParaRPr lang="en-US" sz="4400" b="1" dirty="0" smtClean="0">
              <a:solidFill>
                <a:srgbClr val="FFFF00"/>
              </a:solidFill>
              <a:effectLst>
                <a:outerShdw blurRad="101600" dist="50800" dir="5400000" algn="ctr" rotWithShape="0">
                  <a:prstClr val="black"/>
                </a:outerShdw>
              </a:effectLst>
              <a:latin typeface="Arial Narrow" panose="020B0606020202030204" pitchFamily="34" charset="0"/>
            </a:endParaRPr>
          </a:p>
          <a:p>
            <a:pPr marL="339725">
              <a:lnSpc>
                <a:spcPct val="150000"/>
              </a:lnSpc>
              <a:tabLst>
                <a:tab pos="858838" algn="l"/>
              </a:tabLst>
            </a:pPr>
            <a:r>
              <a:rPr lang="en-US" sz="2800" b="1" dirty="0" smtClean="0">
                <a:solidFill>
                  <a:prstClr val="white"/>
                </a:solidFill>
                <a:effectLst>
                  <a:outerShdw blurRad="101600" dist="50800" dir="5400000" algn="ctr" rotWithShape="0">
                    <a:prstClr val="black"/>
                  </a:outerShdw>
                </a:effectLst>
                <a:latin typeface="Arial Narrow" panose="020B0606020202030204" pitchFamily="34" charset="0"/>
              </a:rPr>
              <a:t>  It will occur!</a:t>
            </a:r>
          </a:p>
        </p:txBody>
      </p:sp>
    </p:spTree>
    <p:extLst>
      <p:ext uri="{BB962C8B-B14F-4D97-AF65-F5344CB8AC3E}">
        <p14:creationId xmlns:p14="http://schemas.microsoft.com/office/powerpoint/2010/main" val="213864679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75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75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7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7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3" grpId="0"/>
      <p:bldP spid="6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220361" y="1034236"/>
            <a:ext cx="5364892" cy="4154984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4B080C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FFFFFF"/>
                </a:solidFill>
              </a:rPr>
              <a:t>Whoever does not receive you, </a:t>
            </a:r>
            <a:r>
              <a:rPr lang="en-US" altLang="en-US" sz="2400" b="1" dirty="0" smtClean="0">
                <a:solidFill>
                  <a:srgbClr val="FFFFFF"/>
                </a:solidFill>
              </a:rPr>
              <a:t>         nor </a:t>
            </a:r>
            <a:r>
              <a:rPr lang="en-US" altLang="en-US" sz="2400" b="1" dirty="0">
                <a:solidFill>
                  <a:srgbClr val="FFFFFF"/>
                </a:solidFill>
              </a:rPr>
              <a:t>heed your words, as you go out of that house or that city, shake the dust off your feet. </a:t>
            </a:r>
            <a:endParaRPr lang="en-US" altLang="en-US" sz="2400" b="1" dirty="0" smtClean="0">
              <a:solidFill>
                <a:srgbClr val="FFFFFF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2400" b="1" dirty="0" smtClean="0">
              <a:solidFill>
                <a:srgbClr val="FFFFFF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FFFF"/>
                </a:solidFill>
              </a:rPr>
              <a:t>Truly </a:t>
            </a:r>
            <a:r>
              <a:rPr lang="en-US" altLang="en-US" sz="2400" b="1" dirty="0">
                <a:solidFill>
                  <a:srgbClr val="FFFFFF"/>
                </a:solidFill>
              </a:rPr>
              <a:t>I say to you, it will be more tolerable for the land of Sodom and Gomorrah </a:t>
            </a:r>
            <a:r>
              <a:rPr lang="en-US" altLang="en-US" sz="2400" b="1" dirty="0">
                <a:solidFill>
                  <a:srgbClr val="FFFF00"/>
                </a:solidFill>
              </a:rPr>
              <a:t>in the day of judgment </a:t>
            </a:r>
            <a:r>
              <a:rPr lang="en-US" altLang="en-US" sz="2400" b="1" dirty="0">
                <a:solidFill>
                  <a:srgbClr val="FFFFFF"/>
                </a:solidFill>
              </a:rPr>
              <a:t>than for that city</a:t>
            </a:r>
            <a:r>
              <a:rPr lang="en-US" altLang="en-US" sz="2400" b="1" dirty="0" smtClean="0">
                <a:solidFill>
                  <a:srgbClr val="FFFFFF"/>
                </a:solidFill>
              </a:rPr>
              <a:t>.</a:t>
            </a:r>
            <a:endParaRPr lang="en-US" altLang="en-US" sz="2400" b="1" i="1" dirty="0">
              <a:solidFill>
                <a:srgbClr val="FFFFFF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i="1" dirty="0" smtClean="0">
                <a:solidFill>
                  <a:srgbClr val="FFFFFF"/>
                </a:solidFill>
              </a:rPr>
              <a:t> </a:t>
            </a:r>
            <a:endParaRPr lang="en-US" altLang="en-US" sz="1200" b="1" i="1" dirty="0" smtClean="0">
              <a:solidFill>
                <a:srgbClr val="FFFFFF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i="1" dirty="0" smtClean="0">
                <a:solidFill>
                  <a:srgbClr val="FFFFFF"/>
                </a:solidFill>
              </a:rPr>
              <a:t>                         - Matthew 10:14-15</a:t>
            </a:r>
          </a:p>
        </p:txBody>
      </p:sp>
      <p:pic>
        <p:nvPicPr>
          <p:cNvPr id="8" name="Picture 7" descr="http://www.timpbaptistchurch.org/images/Bibl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3308397">
            <a:off x="750651" y="5910334"/>
            <a:ext cx="698277" cy="1002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65100" dist="50800" dir="6600000" algn="ctr" rotWithShape="0">
              <a:schemeClr val="tx1"/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-540636" y="6334780"/>
            <a:ext cx="9032875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2800" b="1" cap="small" dirty="0" smtClean="0">
                <a:solidFill>
                  <a:prstClr val="white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114300" dist="50800" dir="5400000" algn="ctr" rotWithShape="0">
                    <a:prstClr val="black"/>
                  </a:outerShdw>
                </a:effectLst>
                <a:latin typeface="Arial Narrow" pitchFamily="34" charset="0"/>
              </a:rPr>
              <a:t>What You Can Be Certain Of Series – Lesson #4 </a:t>
            </a:r>
            <a:endParaRPr lang="en-US" sz="2800" b="1" cap="small" dirty="0">
              <a:solidFill>
                <a:prstClr val="white"/>
              </a:solidFill>
              <a:effectLst>
                <a:glow rad="101600">
                  <a:prstClr val="black">
                    <a:alpha val="60000"/>
                  </a:prstClr>
                </a:glow>
                <a:outerShdw blurRad="114300" dist="50800" dir="5400000" algn="ctr" rotWithShape="0">
                  <a:prstClr val="black"/>
                </a:outerShd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7721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75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ttp://www.timpbaptistchurch.org/images/Bibl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3308397">
            <a:off x="750651" y="5910334"/>
            <a:ext cx="698277" cy="1002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65100" dist="50800" dir="6600000" algn="ctr" rotWithShape="0">
              <a:schemeClr val="tx1"/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-540636" y="6334780"/>
            <a:ext cx="9032875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2800" b="1" cap="small" dirty="0" smtClean="0">
                <a:solidFill>
                  <a:prstClr val="white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114300" dist="50800" dir="5400000" algn="ctr" rotWithShape="0">
                    <a:prstClr val="black"/>
                  </a:outerShdw>
                </a:effectLst>
                <a:latin typeface="Arial Narrow" pitchFamily="34" charset="0"/>
              </a:rPr>
              <a:t>What You Can Be Certain Of Series – Lesson #4 </a:t>
            </a:r>
            <a:endParaRPr lang="en-US" sz="2800" b="1" cap="small" dirty="0">
              <a:solidFill>
                <a:prstClr val="white"/>
              </a:solidFill>
              <a:effectLst>
                <a:glow rad="101600">
                  <a:prstClr val="black">
                    <a:alpha val="60000"/>
                  </a:prstClr>
                </a:glow>
                <a:outerShdw blurRad="114300" dist="50800" dir="5400000" algn="ctr" rotWithShape="0">
                  <a:prstClr val="black"/>
                </a:outerShdw>
              </a:effectLst>
              <a:latin typeface="Arial Narrow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23510" y="617906"/>
            <a:ext cx="5364892" cy="1754326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4B080C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FFFFFF"/>
                </a:solidFill>
              </a:rPr>
              <a:t>Nevertheless I say to you, it will be more tolerable for Tyre and Sidon in the </a:t>
            </a:r>
            <a:r>
              <a:rPr lang="en-US" altLang="en-US" sz="2400" b="1" dirty="0">
                <a:solidFill>
                  <a:srgbClr val="FFFF00"/>
                </a:solidFill>
              </a:rPr>
              <a:t>day of judgment </a:t>
            </a:r>
            <a:r>
              <a:rPr lang="en-US" altLang="en-US" sz="2400" b="1" dirty="0">
                <a:solidFill>
                  <a:srgbClr val="FFFFFF"/>
                </a:solidFill>
              </a:rPr>
              <a:t>than for you.</a:t>
            </a:r>
            <a:r>
              <a:rPr lang="en-US" altLang="en-US" sz="2400" b="1" i="1" dirty="0" smtClean="0">
                <a:solidFill>
                  <a:srgbClr val="FFFFFF"/>
                </a:solidFill>
              </a:rPr>
              <a:t> </a:t>
            </a:r>
            <a:endParaRPr lang="en-US" altLang="en-US" sz="1200" b="1" i="1" dirty="0">
              <a:solidFill>
                <a:srgbClr val="FFFFFF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1200" b="1" i="1" dirty="0" smtClean="0">
              <a:solidFill>
                <a:srgbClr val="FFFFFF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i="1" dirty="0">
                <a:solidFill>
                  <a:srgbClr val="FFFFFF"/>
                </a:solidFill>
              </a:rPr>
              <a:t> </a:t>
            </a:r>
            <a:r>
              <a:rPr lang="en-US" altLang="en-US" sz="2400" b="1" i="1" dirty="0" smtClean="0">
                <a:solidFill>
                  <a:srgbClr val="FFFFFF"/>
                </a:solidFill>
              </a:rPr>
              <a:t>                         - Matthew 11:22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623045" y="3105733"/>
            <a:ext cx="5364892" cy="2123658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4B080C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FFFFFF"/>
                </a:solidFill>
              </a:rPr>
              <a:t>But I tell you that every </a:t>
            </a:r>
            <a:r>
              <a:rPr lang="en-US" altLang="en-US" sz="2400" b="1" dirty="0" smtClean="0">
                <a:solidFill>
                  <a:srgbClr val="FFFFFF"/>
                </a:solidFill>
              </a:rPr>
              <a:t>careless </a:t>
            </a:r>
            <a:r>
              <a:rPr lang="en-US" altLang="en-US" sz="2400" b="1" dirty="0">
                <a:solidFill>
                  <a:srgbClr val="FFFFFF"/>
                </a:solidFill>
              </a:rPr>
              <a:t>word that people </a:t>
            </a:r>
            <a:r>
              <a:rPr lang="en-US" altLang="en-US" sz="2400" b="1" dirty="0" smtClean="0">
                <a:solidFill>
                  <a:srgbClr val="FFFFFF"/>
                </a:solidFill>
              </a:rPr>
              <a:t>speak</a:t>
            </a:r>
            <a:r>
              <a:rPr lang="en-US" altLang="en-US" sz="2400" b="1" dirty="0">
                <a:solidFill>
                  <a:srgbClr val="FFFFFF"/>
                </a:solidFill>
              </a:rPr>
              <a:t>, they shall give an accounting for it </a:t>
            </a:r>
            <a:r>
              <a:rPr lang="en-US" altLang="en-US" sz="2400" b="1" dirty="0">
                <a:solidFill>
                  <a:srgbClr val="FFFF00"/>
                </a:solidFill>
              </a:rPr>
              <a:t>in the day of judgment</a:t>
            </a:r>
            <a:r>
              <a:rPr lang="en-US" altLang="en-US" sz="2400" b="1" dirty="0" smtClean="0">
                <a:solidFill>
                  <a:srgbClr val="FFFF00"/>
                </a:solidFill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1200" b="1" i="1" dirty="0" smtClean="0">
              <a:solidFill>
                <a:srgbClr val="FFFFFF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i="1" dirty="0" smtClean="0">
                <a:solidFill>
                  <a:srgbClr val="FFFFFF"/>
                </a:solidFill>
              </a:rPr>
              <a:t>                          - Matthew 12:36</a:t>
            </a:r>
          </a:p>
        </p:txBody>
      </p:sp>
    </p:spTree>
    <p:extLst>
      <p:ext uri="{BB962C8B-B14F-4D97-AF65-F5344CB8AC3E}">
        <p14:creationId xmlns:p14="http://schemas.microsoft.com/office/powerpoint/2010/main" val="149048759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ttp://www.timpbaptistchurch.org/images/Bibl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3308397">
            <a:off x="750651" y="5910334"/>
            <a:ext cx="698277" cy="1002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65100" dist="50800" dir="6600000" algn="ctr" rotWithShape="0">
              <a:schemeClr val="tx1"/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-540636" y="6334780"/>
            <a:ext cx="9032875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2800" b="1" cap="small" dirty="0" smtClean="0">
                <a:solidFill>
                  <a:prstClr val="white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114300" dist="50800" dir="5400000" algn="ctr" rotWithShape="0">
                    <a:prstClr val="black"/>
                  </a:outerShdw>
                </a:effectLst>
                <a:latin typeface="Arial Narrow" pitchFamily="34" charset="0"/>
              </a:rPr>
              <a:t>What You Can Be Certain Of Series – Lesson #4 </a:t>
            </a:r>
            <a:endParaRPr lang="en-US" sz="2800" b="1" cap="small" dirty="0">
              <a:solidFill>
                <a:prstClr val="white"/>
              </a:solidFill>
              <a:effectLst>
                <a:glow rad="101600">
                  <a:prstClr val="black">
                    <a:alpha val="60000"/>
                  </a:prstClr>
                </a:glow>
                <a:outerShdw blurRad="114300" dist="50800" dir="5400000" algn="ctr" rotWithShape="0">
                  <a:prstClr val="black"/>
                </a:outerShdw>
              </a:effectLst>
              <a:latin typeface="Arial Narrow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23510" y="617906"/>
            <a:ext cx="5364892" cy="3970318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4B080C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FFFFFF"/>
                </a:solidFill>
              </a:rPr>
              <a:t>Do not marvel at this; for an hour is coming, in which all who are in the tombs will hear His </a:t>
            </a:r>
            <a:r>
              <a:rPr lang="en-US" altLang="en-US" sz="2400" b="1" dirty="0" smtClean="0">
                <a:solidFill>
                  <a:srgbClr val="FFFFFF"/>
                </a:solidFill>
              </a:rPr>
              <a:t>voice, and </a:t>
            </a:r>
            <a:r>
              <a:rPr lang="en-US" altLang="en-US" sz="2400" b="1" dirty="0">
                <a:solidFill>
                  <a:srgbClr val="FFFFFF"/>
                </a:solidFill>
              </a:rPr>
              <a:t>will come forth; </a:t>
            </a:r>
            <a:endParaRPr lang="en-US" altLang="en-US" sz="2400" b="1" dirty="0" smtClean="0">
              <a:solidFill>
                <a:srgbClr val="FFFFFF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2400" b="1" dirty="0">
              <a:solidFill>
                <a:srgbClr val="FFFFFF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FFFF"/>
                </a:solidFill>
              </a:rPr>
              <a:t>those </a:t>
            </a:r>
            <a:r>
              <a:rPr lang="en-US" altLang="en-US" sz="2400" b="1" dirty="0">
                <a:solidFill>
                  <a:srgbClr val="FFFFFF"/>
                </a:solidFill>
              </a:rPr>
              <a:t>who did the good deeds to a resurrection of life, those who committed the evil deeds </a:t>
            </a:r>
            <a:r>
              <a:rPr lang="en-US" altLang="en-US" sz="2400" b="1" dirty="0">
                <a:solidFill>
                  <a:srgbClr val="FFFF00"/>
                </a:solidFill>
              </a:rPr>
              <a:t>to a resurrection of judgment..</a:t>
            </a:r>
            <a:r>
              <a:rPr lang="en-US" altLang="en-US" sz="2400" b="1" i="1" dirty="0" smtClean="0">
                <a:solidFill>
                  <a:srgbClr val="FFFF00"/>
                </a:solidFill>
              </a:rPr>
              <a:t> </a:t>
            </a:r>
            <a:endParaRPr lang="en-US" altLang="en-US" sz="1200" b="1" i="1" dirty="0">
              <a:solidFill>
                <a:srgbClr val="FFFF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1200" b="1" i="1" dirty="0" smtClean="0">
              <a:solidFill>
                <a:srgbClr val="FFFFFF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i="1" dirty="0">
                <a:solidFill>
                  <a:srgbClr val="FFFFFF"/>
                </a:solidFill>
              </a:rPr>
              <a:t> </a:t>
            </a:r>
            <a:r>
              <a:rPr lang="en-US" altLang="en-US" sz="2400" b="1" i="1" dirty="0" smtClean="0">
                <a:solidFill>
                  <a:srgbClr val="FFFFFF"/>
                </a:solidFill>
              </a:rPr>
              <a:t>                         - John 5:28-29</a:t>
            </a:r>
          </a:p>
        </p:txBody>
      </p:sp>
    </p:spTree>
    <p:extLst>
      <p:ext uri="{BB962C8B-B14F-4D97-AF65-F5344CB8AC3E}">
        <p14:creationId xmlns:p14="http://schemas.microsoft.com/office/powerpoint/2010/main" val="329899706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ttp://www.timpbaptistchurch.org/images/Bibl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3308397">
            <a:off x="750651" y="5910334"/>
            <a:ext cx="698277" cy="1002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65100" dist="50800" dir="6600000" algn="ctr" rotWithShape="0">
              <a:schemeClr val="tx1"/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-540636" y="6334780"/>
            <a:ext cx="9032875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2800" b="1" cap="small" dirty="0" smtClean="0">
                <a:solidFill>
                  <a:prstClr val="white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114300" dist="50800" dir="5400000" algn="ctr" rotWithShape="0">
                    <a:prstClr val="black"/>
                  </a:outerShdw>
                </a:effectLst>
                <a:latin typeface="Arial Narrow" pitchFamily="34" charset="0"/>
              </a:rPr>
              <a:t>What You Can Be Certain Of Series – Lesson #4 </a:t>
            </a:r>
            <a:endParaRPr lang="en-US" sz="2800" b="1" cap="small" dirty="0">
              <a:solidFill>
                <a:prstClr val="white"/>
              </a:solidFill>
              <a:effectLst>
                <a:glow rad="101600">
                  <a:prstClr val="black">
                    <a:alpha val="60000"/>
                  </a:prstClr>
                </a:glow>
                <a:outerShdw blurRad="114300" dist="50800" dir="5400000" algn="ctr" rotWithShape="0">
                  <a:prstClr val="black"/>
                </a:outerShdw>
              </a:effectLst>
              <a:latin typeface="Arial Narrow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97650" y="237991"/>
            <a:ext cx="5364892" cy="2862322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4B080C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FFFFFF"/>
                </a:solidFill>
              </a:rPr>
              <a:t>But as he was discussing righteousness, self-control </a:t>
            </a:r>
            <a:r>
              <a:rPr lang="en-US" altLang="en-US" sz="2400" b="1" dirty="0">
                <a:solidFill>
                  <a:srgbClr val="FFFF00"/>
                </a:solidFill>
              </a:rPr>
              <a:t>and the judgment to come</a:t>
            </a:r>
            <a:r>
              <a:rPr lang="en-US" altLang="en-US" sz="2400" b="1" dirty="0">
                <a:solidFill>
                  <a:srgbClr val="FFFFFF"/>
                </a:solidFill>
              </a:rPr>
              <a:t>, Felix became frightened and said, “Go away for the present, and when I find time I will summon you</a:t>
            </a:r>
            <a:r>
              <a:rPr lang="en-US" altLang="en-US" sz="2400" b="1" dirty="0" smtClean="0">
                <a:solidFill>
                  <a:srgbClr val="FFFFFF"/>
                </a:solidFill>
              </a:rPr>
              <a:t>.”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1200" b="1" i="1" dirty="0" smtClean="0">
              <a:solidFill>
                <a:srgbClr val="FFFFFF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i="1" dirty="0" smtClean="0">
                <a:solidFill>
                  <a:srgbClr val="FFFFFF"/>
                </a:solidFill>
              </a:rPr>
              <a:t>                          - Acts 24:25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88950" y="3455194"/>
            <a:ext cx="5364892" cy="1754326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4B080C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FFFFFF"/>
                </a:solidFill>
              </a:rPr>
              <a:t>And inasmuch as it is </a:t>
            </a:r>
            <a:r>
              <a:rPr lang="en-US" altLang="en-US" sz="2400" b="1" dirty="0" smtClean="0">
                <a:solidFill>
                  <a:srgbClr val="FFFFFF"/>
                </a:solidFill>
              </a:rPr>
              <a:t>appointed </a:t>
            </a:r>
            <a:r>
              <a:rPr lang="en-US" altLang="en-US" sz="2400" b="1" dirty="0">
                <a:solidFill>
                  <a:srgbClr val="FFFFFF"/>
                </a:solidFill>
              </a:rPr>
              <a:t>for men to die once </a:t>
            </a:r>
            <a:r>
              <a:rPr lang="en-US" altLang="en-US" sz="2400" b="1" dirty="0">
                <a:solidFill>
                  <a:srgbClr val="FFFF00"/>
                </a:solidFill>
              </a:rPr>
              <a:t>and after this comes judgment</a:t>
            </a:r>
            <a:r>
              <a:rPr lang="en-US" altLang="en-US" sz="2400" b="1" dirty="0" smtClean="0">
                <a:solidFill>
                  <a:srgbClr val="FFFF00"/>
                </a:solidFill>
              </a:rPr>
              <a:t>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1200" b="1" i="1" dirty="0" smtClean="0">
              <a:solidFill>
                <a:srgbClr val="FFFFFF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i="1" dirty="0" smtClean="0">
                <a:solidFill>
                  <a:srgbClr val="FFFFFF"/>
                </a:solidFill>
              </a:rPr>
              <a:t>                          - Hebrews 9:27</a:t>
            </a:r>
          </a:p>
        </p:txBody>
      </p:sp>
    </p:spTree>
    <p:extLst>
      <p:ext uri="{BB962C8B-B14F-4D97-AF65-F5344CB8AC3E}">
        <p14:creationId xmlns:p14="http://schemas.microsoft.com/office/powerpoint/2010/main" val="83164242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ttp://www.timpbaptistchurch.org/images/Bibl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3308397">
            <a:off x="750651" y="5910334"/>
            <a:ext cx="698277" cy="1002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65100" dist="50800" dir="6600000" algn="ctr" rotWithShape="0">
              <a:schemeClr val="tx1"/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-540636" y="6334780"/>
            <a:ext cx="9032875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2800" b="1" cap="small" dirty="0" smtClean="0">
                <a:solidFill>
                  <a:prstClr val="white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114300" dist="50800" dir="5400000" algn="ctr" rotWithShape="0">
                    <a:prstClr val="black"/>
                  </a:outerShdw>
                </a:effectLst>
                <a:latin typeface="Arial Narrow" pitchFamily="34" charset="0"/>
              </a:rPr>
              <a:t>What You Can Be Certain Of Series – Lesson #4 </a:t>
            </a:r>
            <a:endParaRPr lang="en-US" sz="2800" b="1" cap="small" dirty="0">
              <a:solidFill>
                <a:prstClr val="white"/>
              </a:solidFill>
              <a:effectLst>
                <a:glow rad="101600">
                  <a:prstClr val="black">
                    <a:alpha val="60000"/>
                  </a:prstClr>
                </a:glow>
                <a:outerShdw blurRad="114300" dist="50800" dir="5400000" algn="ctr" rotWithShape="0">
                  <a:prstClr val="black"/>
                </a:outerShdw>
              </a:effectLst>
              <a:latin typeface="Arial Narrow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97650" y="237991"/>
            <a:ext cx="5364892" cy="2308324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4B080C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FFFFFF"/>
                </a:solidFill>
              </a:rPr>
              <a:t>For if God did not spare angels when they sinned, but cast them into hell and committed them to pits of darkness, </a:t>
            </a:r>
            <a:r>
              <a:rPr lang="en-US" altLang="en-US" sz="2400" b="1" dirty="0">
                <a:solidFill>
                  <a:srgbClr val="FFFF00"/>
                </a:solidFill>
              </a:rPr>
              <a:t>reserved for judgment;</a:t>
            </a:r>
            <a:endParaRPr lang="en-US" altLang="en-US" sz="1200" b="1" i="1" dirty="0" smtClean="0">
              <a:solidFill>
                <a:srgbClr val="FFFF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i="1" dirty="0" smtClean="0">
                <a:solidFill>
                  <a:srgbClr val="FFFFFF"/>
                </a:solidFill>
              </a:rPr>
              <a:t>                          - 2 Peter 2:4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88950" y="3067190"/>
            <a:ext cx="5364892" cy="249299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4B080C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FFFFFF"/>
                </a:solidFill>
              </a:rPr>
              <a:t>And angels who did not keep their own domain, but abandoned their proper abode, He has kept in eternal bonds under darkness </a:t>
            </a:r>
            <a:r>
              <a:rPr lang="en-US" altLang="en-US" sz="2400" b="1" dirty="0">
                <a:solidFill>
                  <a:srgbClr val="FFFF00"/>
                </a:solidFill>
              </a:rPr>
              <a:t>for the judgment of the great day</a:t>
            </a:r>
            <a:r>
              <a:rPr lang="en-US" altLang="en-US" sz="2400" b="1" dirty="0" smtClean="0">
                <a:solidFill>
                  <a:srgbClr val="FFFF00"/>
                </a:solidFill>
              </a:rPr>
              <a:t>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1200" b="1" i="1" dirty="0" smtClean="0">
              <a:solidFill>
                <a:srgbClr val="FFFFFF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i="1" dirty="0" smtClean="0">
                <a:solidFill>
                  <a:srgbClr val="FFFFFF"/>
                </a:solidFill>
              </a:rPr>
              <a:t>                          - Jude 6</a:t>
            </a:r>
          </a:p>
        </p:txBody>
      </p:sp>
    </p:spTree>
    <p:extLst>
      <p:ext uri="{BB962C8B-B14F-4D97-AF65-F5344CB8AC3E}">
        <p14:creationId xmlns:p14="http://schemas.microsoft.com/office/powerpoint/2010/main" val="190931910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93" name="Rectangle 9"/>
          <p:cNvSpPr>
            <a:spLocks noChangeArrowheads="1"/>
          </p:cNvSpPr>
          <p:nvPr/>
        </p:nvSpPr>
        <p:spPr bwMode="auto">
          <a:xfrm>
            <a:off x="247135" y="587767"/>
            <a:ext cx="507382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6000" b="1" dirty="0" smtClean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 CENA" panose="02000000000000000000" pitchFamily="2" charset="0"/>
              </a:rPr>
              <a:t>The Judgment Day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540636" y="6334780"/>
            <a:ext cx="9032875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2800" b="1" cap="small" dirty="0" smtClean="0">
                <a:solidFill>
                  <a:prstClr val="white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114300" dist="50800" dir="5400000" algn="ctr" rotWithShape="0">
                    <a:prstClr val="black"/>
                  </a:outerShdw>
                </a:effectLst>
                <a:latin typeface="Arial Narrow" pitchFamily="34" charset="0"/>
              </a:rPr>
              <a:t>What You Can Be Certain Of Series – Lesson #4 </a:t>
            </a:r>
            <a:endParaRPr lang="en-US" sz="2800" b="1" cap="small" dirty="0">
              <a:solidFill>
                <a:prstClr val="white"/>
              </a:solidFill>
              <a:effectLst>
                <a:glow rad="101600">
                  <a:prstClr val="black">
                    <a:alpha val="60000"/>
                  </a:prstClr>
                </a:glow>
                <a:outerShdw blurRad="114300" dist="50800" dir="5400000" algn="ctr" rotWithShape="0">
                  <a:prstClr val="black"/>
                </a:outerShdw>
              </a:effectLst>
              <a:latin typeface="Arial Narrow" pitchFamily="34" charset="0"/>
            </a:endParaRPr>
          </a:p>
        </p:txBody>
      </p:sp>
      <p:pic>
        <p:nvPicPr>
          <p:cNvPr id="7" name="Picture 6" descr="http://www.timpbaptistchurch.org/images/Bibl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3308397">
            <a:off x="750651" y="5910334"/>
            <a:ext cx="698277" cy="1002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65100" dist="50800" dir="6600000" algn="ctr" rotWithShape="0">
              <a:schemeClr val="tx1"/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247135" y="815322"/>
            <a:ext cx="880415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endParaRPr lang="en-US" sz="3200" b="1" i="1" dirty="0" smtClean="0">
              <a:solidFill>
                <a:srgbClr val="FFFF00"/>
              </a:solidFill>
              <a:effectLst>
                <a:outerShdw blurRad="101600" dist="50800" dir="5400000" algn="ctr" rotWithShape="0">
                  <a:prstClr val="black"/>
                </a:outerShdw>
              </a:effectLst>
              <a:latin typeface="AR CENA" panose="02000000000000000000" pitchFamily="2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US" sz="3200" b="1" i="1" dirty="0" smtClean="0">
                <a:solidFill>
                  <a:srgbClr val="FFFF00"/>
                </a:solidFill>
                <a:effectLst>
                  <a:outerShdw blurRad="101600" dist="50800" dir="5400000" algn="ctr" rotWithShape="0">
                    <a:prstClr val="black"/>
                  </a:outerShdw>
                </a:effectLst>
                <a:latin typeface="Arial Narrow" panose="020B0606020202030204" pitchFamily="34" charset="0"/>
              </a:rPr>
              <a:t>The Promise</a:t>
            </a:r>
            <a:endParaRPr lang="en-US" sz="4400" b="1" dirty="0" smtClean="0">
              <a:solidFill>
                <a:srgbClr val="FFFF00"/>
              </a:solidFill>
              <a:effectLst>
                <a:outerShdw blurRad="101600" dist="50800" dir="5400000" algn="ctr" rotWithShape="0">
                  <a:prstClr val="black"/>
                </a:outerShdw>
              </a:effectLst>
              <a:latin typeface="Arial Narrow" panose="020B0606020202030204" pitchFamily="34" charset="0"/>
            </a:endParaRPr>
          </a:p>
          <a:p>
            <a:pPr marL="339725">
              <a:lnSpc>
                <a:spcPct val="150000"/>
              </a:lnSpc>
              <a:tabLst>
                <a:tab pos="858838" algn="l"/>
              </a:tabLst>
            </a:pPr>
            <a:r>
              <a:rPr lang="en-US" sz="2800" b="1" dirty="0" smtClean="0">
                <a:solidFill>
                  <a:prstClr val="white"/>
                </a:solidFill>
                <a:effectLst>
                  <a:outerShdw blurRad="101600" dist="50800" dir="5400000" algn="ctr" rotWithShape="0">
                    <a:prstClr val="black"/>
                  </a:outerShdw>
                </a:effectLst>
                <a:latin typeface="Arial Narrow" panose="020B0606020202030204" pitchFamily="34" charset="0"/>
              </a:rPr>
              <a:t>  It will occur!</a:t>
            </a:r>
          </a:p>
          <a:p>
            <a:pPr>
              <a:lnSpc>
                <a:spcPct val="150000"/>
              </a:lnSpc>
            </a:pPr>
            <a:r>
              <a:rPr lang="en-US" sz="3200" b="1" i="1" dirty="0" smtClean="0">
                <a:solidFill>
                  <a:srgbClr val="FFFF00"/>
                </a:solidFill>
                <a:effectLst>
                  <a:outerShdw blurRad="101600" dist="50800" dir="5400000" algn="ctr" rotWithShape="0">
                    <a:prstClr val="black"/>
                  </a:outerShdw>
                </a:effectLst>
                <a:latin typeface="Arial Narrow" panose="020B0606020202030204" pitchFamily="34" charset="0"/>
              </a:rPr>
              <a:t>2)  The Audience</a:t>
            </a:r>
            <a:endParaRPr lang="en-US" sz="4400" b="1" dirty="0">
              <a:solidFill>
                <a:srgbClr val="FFFF00"/>
              </a:solidFill>
              <a:effectLst>
                <a:outerShdw blurRad="101600" dist="50800" dir="5400000" algn="ctr" rotWithShape="0">
                  <a:prstClr val="black"/>
                </a:outerShdw>
              </a:effectLst>
              <a:latin typeface="Arial Narrow" panose="020B0606020202030204" pitchFamily="34" charset="0"/>
            </a:endParaRPr>
          </a:p>
          <a:p>
            <a:pPr marL="339725">
              <a:lnSpc>
                <a:spcPct val="150000"/>
              </a:lnSpc>
              <a:tabLst>
                <a:tab pos="858838" algn="l"/>
              </a:tabLst>
            </a:pPr>
            <a:r>
              <a:rPr lang="en-US" sz="2800" b="1" dirty="0">
                <a:solidFill>
                  <a:prstClr val="white"/>
                </a:solidFill>
                <a:effectLst>
                  <a:outerShdw blurRad="101600" dist="50800" dir="5400000" algn="ctr" rotWithShape="0">
                    <a:prstClr val="black"/>
                  </a:outerShdw>
                </a:effectLst>
                <a:latin typeface="Arial Narrow" panose="020B0606020202030204" pitchFamily="34" charset="0"/>
              </a:rPr>
              <a:t>  </a:t>
            </a:r>
            <a:r>
              <a:rPr lang="en-US" sz="2800" b="1" dirty="0" smtClean="0">
                <a:solidFill>
                  <a:prstClr val="white"/>
                </a:solidFill>
                <a:effectLst>
                  <a:outerShdw blurRad="101600" dist="50800" dir="5400000" algn="ctr" rotWithShape="0">
                    <a:prstClr val="black"/>
                  </a:outerShdw>
                </a:effectLst>
                <a:latin typeface="Arial Narrow" panose="020B0606020202030204" pitchFamily="34" charset="0"/>
              </a:rPr>
              <a:t>The world will be judged…</a:t>
            </a:r>
            <a:endParaRPr lang="en-US" sz="2800" b="1" dirty="0">
              <a:solidFill>
                <a:prstClr val="white"/>
              </a:solidFill>
              <a:effectLst>
                <a:outerShdw blurRad="101600" dist="50800" dir="5400000" algn="ctr" rotWithShape="0">
                  <a:prstClr val="black"/>
                </a:outerShdw>
              </a:effectLst>
              <a:latin typeface="Arial Narrow" panose="020B060602020203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3200" b="1" i="1" dirty="0" smtClean="0">
                <a:solidFill>
                  <a:srgbClr val="FFFF00"/>
                </a:solidFill>
                <a:effectLst>
                  <a:outerShdw blurRad="101600" dist="50800" dir="5400000" algn="ctr" rotWithShape="0">
                    <a:prstClr val="black"/>
                  </a:outerShdw>
                </a:effectLst>
                <a:latin typeface="Arial Narrow" panose="020B0606020202030204" pitchFamily="34" charset="0"/>
              </a:rPr>
              <a:t>3)  The Manner</a:t>
            </a:r>
            <a:endParaRPr lang="en-US" sz="4400" b="1" dirty="0">
              <a:solidFill>
                <a:srgbClr val="FFFF00"/>
              </a:solidFill>
              <a:effectLst>
                <a:outerShdw blurRad="101600" dist="50800" dir="5400000" algn="ctr" rotWithShape="0">
                  <a:prstClr val="black"/>
                </a:outerShdw>
              </a:effectLst>
              <a:latin typeface="Arial Narrow" panose="020B0606020202030204" pitchFamily="34" charset="0"/>
            </a:endParaRPr>
          </a:p>
          <a:p>
            <a:pPr marL="339725">
              <a:lnSpc>
                <a:spcPct val="150000"/>
              </a:lnSpc>
              <a:tabLst>
                <a:tab pos="858838" algn="l"/>
              </a:tabLst>
            </a:pPr>
            <a:r>
              <a:rPr lang="en-US" sz="2800" b="1" dirty="0">
                <a:solidFill>
                  <a:prstClr val="white"/>
                </a:solidFill>
                <a:effectLst>
                  <a:outerShdw blurRad="101600" dist="50800" dir="5400000" algn="ctr" rotWithShape="0">
                    <a:prstClr val="black"/>
                  </a:outerShdw>
                </a:effectLst>
                <a:latin typeface="Arial Narrow" panose="020B0606020202030204" pitchFamily="34" charset="0"/>
              </a:rPr>
              <a:t>  </a:t>
            </a:r>
            <a:r>
              <a:rPr lang="en-US" sz="2800" b="1" dirty="0" smtClean="0">
                <a:solidFill>
                  <a:prstClr val="white"/>
                </a:solidFill>
                <a:effectLst>
                  <a:outerShdw blurRad="101600" dist="50800" dir="5400000" algn="ctr" rotWithShape="0">
                    <a:prstClr val="black"/>
                  </a:outerShdw>
                </a:effectLst>
                <a:latin typeface="Arial Narrow" panose="020B0606020202030204" pitchFamily="34" charset="0"/>
              </a:rPr>
              <a:t>…in righteousness. </a:t>
            </a:r>
            <a:endParaRPr lang="en-US" sz="2800" b="1" dirty="0">
              <a:solidFill>
                <a:prstClr val="white"/>
              </a:solidFill>
              <a:effectLst>
                <a:outerShdw blurRad="101600" dist="50800" dir="5400000" algn="ctr" rotWithShape="0">
                  <a:prstClr val="black"/>
                </a:outerShdw>
              </a:effectLst>
              <a:latin typeface="Arial Narrow" panose="020B0606020202030204" pitchFamily="34" charset="0"/>
            </a:endParaRPr>
          </a:p>
          <a:p>
            <a:pPr marL="339725">
              <a:lnSpc>
                <a:spcPct val="150000"/>
              </a:lnSpc>
              <a:tabLst>
                <a:tab pos="858838" algn="l"/>
              </a:tabLst>
            </a:pPr>
            <a:endParaRPr lang="en-US" sz="2800" b="1" dirty="0" smtClean="0">
              <a:solidFill>
                <a:prstClr val="white"/>
              </a:solidFill>
              <a:effectLst>
                <a:outerShdw blurRad="101600" dist="50800" dir="5400000" algn="ctr" rotWithShape="0">
                  <a:prstClr val="black"/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1693711" y="78060"/>
            <a:ext cx="1002535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8415" cmpd="sng">
                  <a:solidFill>
                    <a:prstClr val="black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prstClr val="black">
                      <a:alpha val="60000"/>
                    </a:prstClr>
                  </a:glow>
                </a:effectLst>
                <a:latin typeface="Arial Narrow" panose="020B0606020202030204" pitchFamily="34" charset="0"/>
              </a:rPr>
              <a:t>5 Things You Need to Know About…</a:t>
            </a:r>
            <a:endParaRPr lang="en-US" sz="2800" b="1" dirty="0">
              <a:ln w="18415" cmpd="sng">
                <a:solidFill>
                  <a:prstClr val="black"/>
                </a:solidFill>
                <a:prstDash val="solid"/>
              </a:ln>
              <a:solidFill>
                <a:srgbClr val="FFFF00"/>
              </a:solidFill>
              <a:effectLst>
                <a:glow rad="101600">
                  <a:prstClr val="black">
                    <a:alpha val="60000"/>
                  </a:prstClr>
                </a:glow>
              </a:effectLst>
              <a:latin typeface="Arial Narrow" panose="020B0606020202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9211" y="2263582"/>
            <a:ext cx="8804152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endParaRPr lang="en-US" sz="3200" b="1" i="1" dirty="0" smtClean="0">
              <a:solidFill>
                <a:srgbClr val="FFFF00"/>
              </a:solidFill>
              <a:effectLst>
                <a:outerShdw blurRad="101600" dist="50800" dir="5400000" algn="ctr" rotWithShape="0">
                  <a:prstClr val="black"/>
                </a:outerShdw>
              </a:effectLst>
              <a:latin typeface="AR CENA" panose="020000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3200" b="1" i="1" dirty="0" smtClean="0">
                <a:solidFill>
                  <a:srgbClr val="FFFF00"/>
                </a:solidFill>
                <a:effectLst>
                  <a:outerShdw blurRad="101600" dist="50800" dir="5400000" algn="ctr" rotWithShape="0">
                    <a:prstClr val="black"/>
                  </a:outerShdw>
                </a:effectLst>
                <a:latin typeface="Arial Narrow" panose="020B0606020202030204" pitchFamily="34" charset="0"/>
              </a:rPr>
              <a:t>4)  The Assurance</a:t>
            </a:r>
            <a:endParaRPr lang="en-US" sz="4400" b="1" dirty="0" smtClean="0">
              <a:solidFill>
                <a:srgbClr val="FFFF00"/>
              </a:solidFill>
              <a:effectLst>
                <a:outerShdw blurRad="101600" dist="50800" dir="5400000" algn="ctr" rotWithShape="0">
                  <a:prstClr val="black"/>
                </a:outerShdw>
              </a:effectLst>
              <a:latin typeface="Arial Narrow" panose="020B0606020202030204" pitchFamily="34" charset="0"/>
            </a:endParaRPr>
          </a:p>
          <a:p>
            <a:pPr marL="339725">
              <a:lnSpc>
                <a:spcPct val="150000"/>
              </a:lnSpc>
              <a:tabLst>
                <a:tab pos="858838" algn="l"/>
              </a:tabLst>
            </a:pPr>
            <a:r>
              <a:rPr lang="en-US" sz="2800" b="1" dirty="0" smtClean="0">
                <a:solidFill>
                  <a:prstClr val="white"/>
                </a:solidFill>
                <a:effectLst>
                  <a:outerShdw blurRad="101600" dist="50800" dir="5400000" algn="ctr" rotWithShape="0">
                    <a:prstClr val="black"/>
                  </a:outerShdw>
                </a:effectLst>
                <a:latin typeface="Arial Narrow" panose="020B0606020202030204" pitchFamily="34" charset="0"/>
              </a:rPr>
              <a:t>  Jesus’ resurrection</a:t>
            </a:r>
          </a:p>
          <a:p>
            <a:pPr>
              <a:lnSpc>
                <a:spcPct val="150000"/>
              </a:lnSpc>
            </a:pPr>
            <a:endParaRPr lang="en-US" sz="2800" b="1" dirty="0" smtClean="0">
              <a:solidFill>
                <a:prstClr val="white"/>
              </a:solidFill>
              <a:effectLst>
                <a:outerShdw blurRad="101600" dist="50800" dir="5400000" algn="ctr" rotWithShape="0">
                  <a:prstClr val="black"/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39077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ttp://www.timpbaptistchurch.org/images/Bibl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3308397">
            <a:off x="750651" y="5910334"/>
            <a:ext cx="698277" cy="1002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65100" dist="50800" dir="6600000" algn="ctr" rotWithShape="0">
              <a:schemeClr val="tx1"/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-540636" y="6334780"/>
            <a:ext cx="9032875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2800" b="1" cap="small" dirty="0" smtClean="0">
                <a:solidFill>
                  <a:prstClr val="white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114300" dist="50800" dir="5400000" algn="ctr" rotWithShape="0">
                    <a:prstClr val="black"/>
                  </a:outerShdw>
                </a:effectLst>
                <a:latin typeface="Arial Narrow" pitchFamily="34" charset="0"/>
              </a:rPr>
              <a:t>What You Can Be Certain Of Series – Lesson #4 </a:t>
            </a:r>
            <a:endParaRPr lang="en-US" sz="2800" b="1" cap="small" dirty="0">
              <a:solidFill>
                <a:prstClr val="white"/>
              </a:solidFill>
              <a:effectLst>
                <a:glow rad="101600">
                  <a:prstClr val="black">
                    <a:alpha val="60000"/>
                  </a:prstClr>
                </a:glow>
                <a:outerShdw blurRad="114300" dist="50800" dir="5400000" algn="ctr" rotWithShape="0">
                  <a:prstClr val="black"/>
                </a:outerShdw>
              </a:effectLst>
              <a:latin typeface="Arial Narrow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88950" y="2128002"/>
            <a:ext cx="5364892" cy="1938992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4B080C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FFFF"/>
                </a:solidFill>
              </a:rPr>
              <a:t>and </a:t>
            </a:r>
            <a:r>
              <a:rPr lang="en-US" altLang="en-US" sz="2400" b="1" dirty="0">
                <a:solidFill>
                  <a:srgbClr val="FFFFFF"/>
                </a:solidFill>
              </a:rPr>
              <a:t>declared to be the Son of God </a:t>
            </a:r>
            <a:r>
              <a:rPr lang="en-US" altLang="en-US" sz="2400" b="1" dirty="0">
                <a:solidFill>
                  <a:srgbClr val="FFFF00"/>
                </a:solidFill>
              </a:rPr>
              <a:t>with </a:t>
            </a:r>
            <a:r>
              <a:rPr lang="en-US" altLang="en-US" sz="2400" b="1" dirty="0" smtClean="0">
                <a:solidFill>
                  <a:srgbClr val="FFFF00"/>
                </a:solidFill>
              </a:rPr>
              <a:t>power </a:t>
            </a:r>
            <a:r>
              <a:rPr lang="en-US" altLang="en-US" sz="2400" b="1" dirty="0" smtClean="0">
                <a:solidFill>
                  <a:srgbClr val="FFFFFF"/>
                </a:solidFill>
              </a:rPr>
              <a:t>according to the Spirit of holiness</a:t>
            </a:r>
            <a:r>
              <a:rPr lang="en-US" altLang="en-US" sz="2400" b="1" dirty="0">
                <a:solidFill>
                  <a:srgbClr val="FFFFFF"/>
                </a:solidFill>
              </a:rPr>
              <a:t>, by the resurrection from the dead</a:t>
            </a:r>
            <a:r>
              <a:rPr lang="en-US" altLang="en-US" sz="2400" b="1" dirty="0" smtClean="0">
                <a:solidFill>
                  <a:srgbClr val="FFFFFF"/>
                </a:solidFill>
              </a:rPr>
              <a:t>.</a:t>
            </a:r>
            <a:endParaRPr lang="en-US" altLang="en-US" sz="2400" b="1" dirty="0">
              <a:solidFill>
                <a:srgbClr val="FFFFFF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i="1" dirty="0" smtClean="0">
                <a:solidFill>
                  <a:srgbClr val="FFFFFF"/>
                </a:solidFill>
              </a:rPr>
              <a:t>                          </a:t>
            </a:r>
            <a:r>
              <a:rPr lang="en-US" altLang="en-US" sz="2400" b="1" i="1" dirty="0" smtClean="0">
                <a:solidFill>
                  <a:srgbClr val="FFFFFF"/>
                </a:solidFill>
              </a:rPr>
              <a:t>- </a:t>
            </a:r>
            <a:r>
              <a:rPr lang="en-US" altLang="en-US" sz="2400" b="1" i="1" dirty="0" smtClean="0">
                <a:solidFill>
                  <a:srgbClr val="FFFFFF"/>
                </a:solidFill>
              </a:rPr>
              <a:t>Romans 1:4</a:t>
            </a:r>
            <a:endParaRPr lang="en-US" altLang="en-US" sz="2400" b="1" i="1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14826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PP_SLEGA_TXT_Gavel2">
  <a:themeElements>
    <a:clrScheme name="">
      <a:dk1>
        <a:srgbClr val="000000"/>
      </a:dk1>
      <a:lt1>
        <a:srgbClr val="DDDDDD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EBEBEB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PP_SLEGA_TXT_Gavel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PP_SLEGA_TXT_Gavel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LEGA_TXT_Gavel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LEGA_TXT_Gavel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LEGA_TXT_Gavel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LEGA_TXT_Gavel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LEGA_TXT_Gavel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LEGA_TXT_Gavel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4120</TotalTime>
  <Words>613</Words>
  <Application>Microsoft Office PowerPoint</Application>
  <PresentationFormat>On-screen Show (4:3)</PresentationFormat>
  <Paragraphs>74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MS PGothic</vt:lpstr>
      <vt:lpstr>AR CENA</vt:lpstr>
      <vt:lpstr>Arial</vt:lpstr>
      <vt:lpstr>Arial Narrow</vt:lpstr>
      <vt:lpstr>Calibri</vt:lpstr>
      <vt:lpstr>5_Default Design</vt:lpstr>
      <vt:lpstr>PPP_SLEGA_TXT_Gavel2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</dc:creator>
  <cp:lastModifiedBy>shawn jeffries</cp:lastModifiedBy>
  <cp:revision>358</cp:revision>
  <dcterms:created xsi:type="dcterms:W3CDTF">2009-02-13T19:04:51Z</dcterms:created>
  <dcterms:modified xsi:type="dcterms:W3CDTF">2016-07-31T04:08:41Z</dcterms:modified>
</cp:coreProperties>
</file>