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9" r:id="rId3"/>
    <p:sldMasterId id="2147483711" r:id="rId4"/>
  </p:sldMasterIdLst>
  <p:notesMasterIdLst>
    <p:notesMasterId r:id="rId14"/>
  </p:notesMasterIdLst>
  <p:sldIdLst>
    <p:sldId id="271" r:id="rId5"/>
    <p:sldId id="285" r:id="rId6"/>
    <p:sldId id="287" r:id="rId7"/>
    <p:sldId id="283" r:id="rId8"/>
    <p:sldId id="286" r:id="rId9"/>
    <p:sldId id="288" r:id="rId10"/>
    <p:sldId id="289" r:id="rId11"/>
    <p:sldId id="284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40000"/>
    <a:srgbClr val="AE8F56"/>
    <a:srgbClr val="6F2A05"/>
    <a:srgbClr val="681900"/>
    <a:srgbClr val="FFFF99"/>
    <a:srgbClr val="FACBA0"/>
    <a:srgbClr val="FBD9B3"/>
    <a:srgbClr val="1976FF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54" autoAdjust="0"/>
    <p:restoredTop sz="95518" autoAdjust="0"/>
  </p:normalViewPr>
  <p:slideViewPr>
    <p:cSldViewPr snapToGrid="0">
      <p:cViewPr>
        <p:scale>
          <a:sx n="60" d="100"/>
          <a:sy n="60" d="100"/>
        </p:scale>
        <p:origin x="1448" y="10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77E1-3B7C-46D1-81C0-2AA345D4D2DB}" type="datetimeFigureOut">
              <a:rPr lang="en-US" smtClean="0"/>
              <a:pPr/>
              <a:t>10/14/16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6427-7E93-46EC-8780-06196B090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1BD3-F50F-4848-9448-ABFBE6E83B8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3906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1388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20634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421941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68181" y="5307083"/>
            <a:ext cx="2658895" cy="29217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2417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68181" y="5307083"/>
            <a:ext cx="2658895" cy="29217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4622" y="3716793"/>
            <a:ext cx="4625560" cy="1388796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53390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7683" y="331041"/>
            <a:ext cx="8554901" cy="488700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64719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7683" y="331041"/>
            <a:ext cx="8554901" cy="488700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19289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7683" y="331041"/>
            <a:ext cx="8554901" cy="488700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0282" y="5367131"/>
            <a:ext cx="3230513" cy="9584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58205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12514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6517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29214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5553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23114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7624069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96587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92353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05878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2802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352690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772639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5321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9753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5413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2AF1-DB6C-4CF2-BF9E-2C13A459B40F}" type="datetime1">
              <a:rPr lang="en-US"/>
              <a:pPr>
                <a:defRPr/>
              </a:pPr>
              <a:t>10/14/16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0ABEB-AECE-44C4-93DA-7EC637E2F4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0744083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BF1D-4F7A-4123-895E-7132DEEBED0F}" type="datetime1">
              <a:rPr lang="en-US"/>
              <a:pPr>
                <a:defRPr/>
              </a:pPr>
              <a:t>10/14/16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B665-1439-446B-A126-EBD18940665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6938893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E19B-0419-4CD2-A023-D86703FFB2A3}" type="datetime1">
              <a:rPr lang="en-US"/>
              <a:pPr>
                <a:defRPr/>
              </a:pPr>
              <a:t>10/14/16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3CA1-6DF1-4CD2-96A4-D0F2236E302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6420422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52B2-685B-46F6-9051-324BA7FD37DB}" type="datetime1">
              <a:rPr lang="en-US"/>
              <a:pPr>
                <a:defRPr/>
              </a:pPr>
              <a:t>10/14/16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53B36-6225-4F6A-9AE6-954D60901D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7437747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CD39-95AA-41A7-8FAE-290741918BEF}" type="datetime1">
              <a:rPr lang="en-US"/>
              <a:pPr>
                <a:defRPr/>
              </a:pPr>
              <a:t>10/14/16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91959-086C-48CC-A233-1112F85140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2938233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284B-2752-4DFE-B124-8424CDF56139}" type="datetime1">
              <a:rPr lang="en-US"/>
              <a:pPr>
                <a:defRPr/>
              </a:pPr>
              <a:t>10/14/16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34BE3-8B77-4156-B77C-21B2CDABAE3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5779430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4EACD-6902-4047-BAF2-DF57693448B8}" type="datetime1">
              <a:rPr lang="en-US"/>
              <a:pPr>
                <a:defRPr/>
              </a:pPr>
              <a:t>10/14/16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ABCE3-1111-4E2F-A319-85E8AAC24F8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8623682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FB07-5934-449B-9947-B55A002DE159}" type="datetime1">
              <a:rPr lang="en-US"/>
              <a:pPr>
                <a:defRPr/>
              </a:pPr>
              <a:t>10/14/16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24770-B5A9-44C6-AEFA-CE9118DB97A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2182575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1C812-0A90-4D55-BD07-8EA465D7D8F2}" type="datetime1">
              <a:rPr lang="en-US"/>
              <a:pPr>
                <a:defRPr/>
              </a:pPr>
              <a:t>10/14/16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636B9-70D0-4196-B601-C1E00E11C7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3356279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5936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5CA1F-CBC3-4051-9C78-74A8ED7F9F75}" type="datetime1">
              <a:rPr lang="en-US"/>
              <a:pPr>
                <a:defRPr/>
              </a:pPr>
              <a:t>10/14/16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F6AF5-C7D0-4089-8C5D-D755FD6D07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1572400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00BF-3C37-44CB-9592-AB5D51E88BD2}" type="datetime1">
              <a:rPr lang="en-US"/>
              <a:pPr>
                <a:defRPr/>
              </a:pPr>
              <a:t>10/14/16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140F6-63EF-4AF2-B518-EF66069E3A5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6102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1203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7938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81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7208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7711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3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3" Type="http://schemas.openxmlformats.org/officeDocument/2006/relationships/image" Target="../media/image9.jpe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10/14/16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54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pic>
        <p:nvPicPr>
          <p:cNvPr id="1029" name="Picture 10" descr="jesus860"/>
          <p:cNvPicPr>
            <a:picLocks noChangeAspect="1" noChangeArrowheads="1"/>
          </p:cNvPicPr>
          <p:nvPr userDrawn="1"/>
        </p:nvPicPr>
        <p:blipFill>
          <a:blip r:embed="rId13"/>
          <a:srcRect l="7889" t="22534" r="23000" b="3186"/>
          <a:stretch>
            <a:fillRect/>
          </a:stretch>
        </p:blipFill>
        <p:spPr bwMode="auto">
          <a:xfrm>
            <a:off x="6596063" y="0"/>
            <a:ext cx="2547937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6459538" y="0"/>
            <a:ext cx="2436812" cy="4178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 rot="-5400000">
            <a:off x="6147593" y="754857"/>
            <a:ext cx="3287713" cy="27051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D818A26-7490-4EC6-9ACA-41DD5A315E68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396714-CD16-4E14-8BD3-0ED6AFEB5792}" type="slidenum">
              <a:rPr lang="en-US" altLang="en-US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61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wipe dir="r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3557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dailymail.co.uk/i/pix/2013/03/21/article-2296953-18D5F62C000005DC-201_634x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8" y="206844"/>
            <a:ext cx="3624205" cy="2509504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1.files.biography.com/image/upload/c_fit,cs_srgb,dpr_1.0,h_1200,q_80,w_1200/MTE1ODA0OTcyMDE0NDA1MTM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17" y="928063"/>
            <a:ext cx="2703097" cy="270309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ssets.nydailynews.com/polopoly_fs/1.463782.1314616251!/img/httpImage/image.jpg_gen/derivatives/article_970/amd-airplane-gardiner-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5" y="3109557"/>
            <a:ext cx="3531266" cy="332375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5726" y="275066"/>
            <a:ext cx="55836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 Barefoot Bandit”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2" name="Picture 8" descr="http://cdn1.sbnation.com/imported_assets/366132/fly_colton_harris_moore_tshirt-p235895720113268557qzj3_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71" y="3923971"/>
            <a:ext cx="2703097" cy="270309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580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6484" y="1772651"/>
            <a:ext cx="72510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we live in a society where many people minimize sin?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75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05326" y="-56146"/>
            <a:ext cx="100735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184150" h="63500"/>
              <a:bevelB w="38100" h="38100"/>
            </a:sp3d>
          </a:bodyPr>
          <a:lstStyle/>
          <a:p>
            <a:pPr algn="ctr"/>
            <a:r>
              <a:rPr lang="en-US" sz="8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50800" dist="50800" dir="5400000" algn="ctr" rotWithShape="0">
                    <a:srgbClr val="000000"/>
                  </a:outerShdw>
                </a:effectLst>
                <a:latin typeface="AR CENA" panose="02000000000000000000" pitchFamily="2" charset="0"/>
                <a:cs typeface="SF Fedora" panose="00000400000000000000" pitchFamily="2" charset="0"/>
              </a:rPr>
              <a:t>How God Sees Sin</a:t>
            </a:r>
            <a:endParaRPr lang="en-US" sz="80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50800" dist="50800" dir="5400000" algn="ctr" rotWithShape="0">
                  <a:srgbClr val="000000"/>
                </a:outerShdw>
              </a:effectLst>
              <a:latin typeface="AR CENA" panose="02000000000000000000" pitchFamily="2" charset="0"/>
              <a:cs typeface="SF Fedora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6914" y="1042671"/>
            <a:ext cx="8804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Sin is real.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6914" y="1973115"/>
            <a:ext cx="8804152" cy="979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Sin is bad!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6914" y="2752083"/>
            <a:ext cx="4209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5288">
              <a:spcAft>
                <a:spcPts val="2400"/>
              </a:spcAft>
            </a:pPr>
            <a:endParaRPr lang="en-US" sz="28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defTabSz="395288">
              <a:spcAft>
                <a:spcPts val="240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You 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are not a God who takes pleasure in wickedness, 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nor 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shall evil dwell with 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You.</a:t>
            </a:r>
          </a:p>
          <a:p>
            <a:pPr defTabSz="395288">
              <a:spcAft>
                <a:spcPts val="2400"/>
              </a:spcAft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				- Psalm 5:4</a:t>
            </a:r>
            <a:endParaRPr lang="en-US" sz="28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399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17412" name="Picture 4" descr="title 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rds.yahoo.com/_ylt=A9G_bF78R1BMy3MAwa.jzbkF/SIG=13c7p8q0f/EXP=1280416124/**http%3a/www.nationnews.com/images/cached/inc/uploads/articles/barefoot_bandit-44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301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100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05326" y="-56146"/>
            <a:ext cx="100735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184150" h="63500"/>
              <a:bevelB w="38100" h="38100"/>
            </a:sp3d>
          </a:bodyPr>
          <a:lstStyle/>
          <a:p>
            <a:pPr algn="ctr"/>
            <a:r>
              <a:rPr lang="en-US" sz="8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50800" dist="50800" dir="5400000" algn="ctr" rotWithShape="0">
                    <a:srgbClr val="000000"/>
                  </a:outerShdw>
                </a:effectLst>
                <a:latin typeface="AR CENA" panose="02000000000000000000" pitchFamily="2" charset="0"/>
                <a:cs typeface="SF Fedora" panose="00000400000000000000" pitchFamily="2" charset="0"/>
              </a:rPr>
              <a:t>How God Sees Sin</a:t>
            </a:r>
            <a:endParaRPr lang="en-US" sz="80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50800" dist="50800" dir="5400000" algn="ctr" rotWithShape="0">
                  <a:srgbClr val="000000"/>
                </a:outerShdw>
              </a:effectLst>
              <a:latin typeface="AR CENA" panose="02000000000000000000" pitchFamily="2" charset="0"/>
              <a:cs typeface="SF Fedora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6914" y="1042671"/>
            <a:ext cx="8804152" cy="979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Sin is real.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6914" y="1973115"/>
            <a:ext cx="8804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Sin is bad!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9947" y="3120602"/>
            <a:ext cx="53540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5288">
              <a:spcAft>
                <a:spcPts val="2400"/>
              </a:spcAft>
            </a:pPr>
            <a:r>
              <a:rPr 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It damages our relationship  with God.</a:t>
            </a:r>
          </a:p>
          <a:p>
            <a:pPr marL="457200" indent="-457200" defTabSz="395288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It cuts us off from God.</a:t>
            </a:r>
          </a:p>
          <a:p>
            <a:pPr marL="457200" indent="-457200" defTabSz="395288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It hinders our prayers.</a:t>
            </a:r>
          </a:p>
          <a:p>
            <a:pPr marL="457200" indent="-457200" defTabSz="395288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It brings about God’s judgment.</a:t>
            </a:r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05326" y="-56146"/>
            <a:ext cx="100735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184150" h="63500"/>
              <a:bevelB w="38100" h="38100"/>
            </a:sp3d>
          </a:bodyPr>
          <a:lstStyle/>
          <a:p>
            <a:pPr algn="ctr"/>
            <a:r>
              <a:rPr lang="en-US" sz="8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50800" dist="50800" dir="5400000" algn="ctr" rotWithShape="0">
                    <a:srgbClr val="000000"/>
                  </a:outerShdw>
                </a:effectLst>
                <a:latin typeface="AR CENA" panose="02000000000000000000" pitchFamily="2" charset="0"/>
                <a:cs typeface="SF Fedora" panose="00000400000000000000" pitchFamily="2" charset="0"/>
              </a:rPr>
              <a:t>How God Sees Sin</a:t>
            </a:r>
            <a:endParaRPr lang="en-US" sz="80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50800" dist="50800" dir="5400000" algn="ctr" rotWithShape="0">
                  <a:srgbClr val="000000"/>
                </a:outerShdw>
              </a:effectLst>
              <a:latin typeface="AR CENA" panose="02000000000000000000" pitchFamily="2" charset="0"/>
              <a:cs typeface="SF Fedora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6914" y="1042671"/>
            <a:ext cx="8804152" cy="979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Sin is real.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6914" y="1973115"/>
            <a:ext cx="8804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Sin is bad!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4936" y="2991789"/>
            <a:ext cx="8804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Sin hurts…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599" y="4284959"/>
            <a:ext cx="5354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5288">
              <a:spcAft>
                <a:spcPts val="2400"/>
              </a:spcAft>
            </a:pPr>
            <a:r>
              <a:rPr lang="en-US" sz="9600" b="1" dirty="0" smtClean="0">
                <a:solidFill>
                  <a:srgbClr val="FFFF00"/>
                </a:solidFill>
                <a:latin typeface="Arial Narrow" pitchFamily="34" charset="0"/>
              </a:rPr>
              <a:t>God!</a:t>
            </a:r>
          </a:p>
        </p:txBody>
      </p:sp>
    </p:spTree>
    <p:extLst>
      <p:ext uri="{BB962C8B-B14F-4D97-AF65-F5344CB8AC3E}">
        <p14:creationId xmlns:p14="http://schemas.microsoft.com/office/powerpoint/2010/main" val="19777427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0" y="18118"/>
            <a:ext cx="9144000" cy="683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63824" y="3122198"/>
            <a:ext cx="72163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But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He was wounded for our transgressions, He was bruised for our iniquities;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the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chastisement for our peace was upon Him,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and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by His stripes we are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healed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FFFFFF"/>
              </a:solidFill>
              <a:effectLst>
                <a:outerShdw blurRad="50800" dist="88900" dir="8100000" algn="tr" rotWithShape="0">
                  <a:srgbClr val="000000"/>
                </a:outerShdw>
              </a:effectLst>
              <a:latin typeface="Arial Narrow" pitchFamily="34" charset="0"/>
              <a:ea typeface="MS PGothic" panose="020B0600070205080204" pitchFamily="34" charset="-128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                                      - Isaiah 53:5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88900" dir="8100000" algn="tr" rotWithShape="0">
                    <a:srgbClr val="000000"/>
                  </a:outerShdw>
                </a:effectLst>
                <a:latin typeface="Arial Narrow" pitchFamily="34" charset="0"/>
                <a:ea typeface="MS PGothic" panose="020B0600070205080204" pitchFamily="34" charset="-128"/>
                <a:cs typeface="Arial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8736" y="264696"/>
            <a:ext cx="58816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184150" h="63500"/>
              <a:bevelB w="38100" h="38100"/>
            </a:sp3d>
          </a:bodyPr>
          <a:lstStyle/>
          <a:p>
            <a:pPr algn="ctr"/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50800" dist="50800" dir="5400000" algn="ctr" rotWithShape="0">
                    <a:srgbClr val="000000"/>
                  </a:outerShdw>
                </a:effectLst>
                <a:latin typeface="AR CENA" panose="02000000000000000000" pitchFamily="2" charset="0"/>
                <a:cs typeface="SF Fedora" panose="00000400000000000000" pitchFamily="2" charset="0"/>
              </a:rPr>
              <a:t>The seriousness of sin can be seen fully by looking at </a:t>
            </a: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50800" dist="50800" dir="5400000" algn="ctr" rotWithShape="0">
                    <a:srgbClr val="000000"/>
                  </a:outerShdw>
                </a:effectLst>
                <a:latin typeface="AR CENA" panose="02000000000000000000" pitchFamily="2" charset="0"/>
                <a:cs typeface="SF Fedora" panose="00000400000000000000" pitchFamily="2" charset="0"/>
              </a:rPr>
              <a:t>the</a:t>
            </a: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50800" dist="50800" dir="5400000" algn="ctr" rotWithShape="0">
                    <a:srgbClr val="000000"/>
                  </a:outerShdw>
                </a:effectLst>
                <a:latin typeface="AR CENA" panose="02000000000000000000" pitchFamily="2" charset="0"/>
                <a:cs typeface="SF Fedora" panose="00000400000000000000" pitchFamily="2" charset="0"/>
              </a:rPr>
              <a:t>…</a:t>
            </a:r>
            <a:endParaRPr lang="en-US" sz="40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50800" dist="50800" dir="5400000" algn="ctr" rotWithShape="0">
                  <a:srgbClr val="000000"/>
                </a:outerShdw>
              </a:effectLst>
              <a:latin typeface="AR CENA" panose="02000000000000000000" pitchFamily="2" charset="0"/>
              <a:cs typeface="SF Fedora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710" y="1463889"/>
            <a:ext cx="5354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5288">
              <a:spcAft>
                <a:spcPts val="2400"/>
              </a:spcAft>
            </a:pPr>
            <a:r>
              <a:rPr lang="en-US" sz="96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itchFamily="34" charset="0"/>
              </a:rPr>
              <a:t>Cross.</a:t>
            </a:r>
          </a:p>
        </p:txBody>
      </p:sp>
    </p:spTree>
    <p:extLst>
      <p:ext uri="{BB962C8B-B14F-4D97-AF65-F5344CB8AC3E}">
        <p14:creationId xmlns:p14="http://schemas.microsoft.com/office/powerpoint/2010/main" val="21117598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9285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13626</TotalTime>
  <Words>155</Words>
  <Application>Microsoft Macintosh PowerPoint</Application>
  <PresentationFormat>On-screen Show (4:3)</PresentationFormat>
  <Paragraphs>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Adelle-Regular</vt:lpstr>
      <vt:lpstr>Apple Chancery</vt:lpstr>
      <vt:lpstr>AR CENA</vt:lpstr>
      <vt:lpstr>Arial Narrow</vt:lpstr>
      <vt:lpstr>Calibri</vt:lpstr>
      <vt:lpstr>MS PGothic</vt:lpstr>
      <vt:lpstr>ＭＳ Ｐゴシック</vt:lpstr>
      <vt:lpstr>SF Fedora</vt:lpstr>
      <vt:lpstr>Tahoma</vt:lpstr>
      <vt:lpstr>Trebuchet MS</vt:lpstr>
      <vt:lpstr>Wingdings</vt:lpstr>
      <vt:lpstr>Arial</vt:lpstr>
      <vt:lpstr>5_Default Design</vt:lpstr>
      <vt:lpstr>2_Default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Genesia Jeffries</cp:lastModifiedBy>
  <cp:revision>462</cp:revision>
  <dcterms:created xsi:type="dcterms:W3CDTF">2009-02-13T19:04:51Z</dcterms:created>
  <dcterms:modified xsi:type="dcterms:W3CDTF">2016-10-16T13:44:21Z</dcterms:modified>
</cp:coreProperties>
</file>