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90" r:id="rId2"/>
    <p:sldMasterId id="2147483699" r:id="rId3"/>
  </p:sldMasterIdLst>
  <p:notesMasterIdLst>
    <p:notesMasterId r:id="rId13"/>
  </p:notesMasterIdLst>
  <p:sldIdLst>
    <p:sldId id="269" r:id="rId4"/>
    <p:sldId id="273" r:id="rId5"/>
    <p:sldId id="274" r:id="rId6"/>
    <p:sldId id="272" r:id="rId7"/>
    <p:sldId id="275" r:id="rId8"/>
    <p:sldId id="276" r:id="rId9"/>
    <p:sldId id="277" r:id="rId10"/>
    <p:sldId id="27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5"/>
  </p:normalViewPr>
  <p:slideViewPr>
    <p:cSldViewPr>
      <p:cViewPr varScale="1">
        <p:scale>
          <a:sx n="117" d="100"/>
          <a:sy n="117" d="100"/>
        </p:scale>
        <p:origin x="13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1EEE-BF90-489F-860F-5334B6B4B721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202A6-C2DD-4A75-B8FB-B4CB3AAF8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983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4355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0925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66614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69050" y="4298691"/>
            <a:ext cx="2139478" cy="300572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5687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69050" y="4298691"/>
            <a:ext cx="2139478" cy="300572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37529" y="2299630"/>
            <a:ext cx="3750338" cy="1818537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2638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59942" y="308784"/>
            <a:ext cx="5247882" cy="62653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0250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59942" y="308784"/>
            <a:ext cx="5247882" cy="62653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6646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02366" y="643188"/>
            <a:ext cx="2684389" cy="13100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59942" y="308784"/>
            <a:ext cx="5247882" cy="62653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0376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2235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20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3311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2BBC3-C602-4486-8FB8-24F086F38B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0038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EAD10-C196-4C2C-BFD1-4E59F6C4CD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4676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4581B-E915-4A1B-9DF2-4E522D6E8A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2190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26E1F-A9EF-465E-8D66-C17485C4A8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6720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69BBF-2B4B-406D-81C7-353D897771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7683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C04C3-2AAA-4A68-9EB5-3B1354F0F5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7539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80BB2-B58D-4365-A501-4B4327BBFC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6717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04B30-56DF-46C5-8CE7-D7E8D70606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048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375AF-DADB-4E4B-A277-34EF41502B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0838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5F433-35E3-4BF8-8C4B-B8A76217B6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8794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923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E7B06-410D-42CB-A1D5-8B05C1DCD4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5810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780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238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536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49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9703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6517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60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9051A6-9897-4FAB-89C4-0F7959AD248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42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whistle.com/media/uploads/football/terrell_owe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81000"/>
            <a:ext cx="4417811" cy="294060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1026" name="Picture 2" descr="http://gonetworth.com/wp-content/uploads/2014/08/terrell-owens-net-wo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8004"/>
            <a:ext cx="2438400" cy="368439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footballmock.com/wp-content/uploads/2012/08/T.O.-arms-extend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84" y="3962400"/>
            <a:ext cx="5290242" cy="260032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1000" y="4572000"/>
            <a:ext cx="320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itchFamily="34" charset="0"/>
              </a:rPr>
              <a:t>“I LOVE ME SOME ME!”</a:t>
            </a:r>
          </a:p>
        </p:txBody>
      </p:sp>
    </p:spTree>
    <p:extLst>
      <p:ext uri="{BB962C8B-B14F-4D97-AF65-F5344CB8AC3E}">
        <p14:creationId xmlns:p14="http://schemas.microsoft.com/office/powerpoint/2010/main" val="938237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295400" y="2228671"/>
            <a:ext cx="662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pitchFamily="34" charset="0"/>
              </a:rPr>
              <a:t>What about us?</a:t>
            </a:r>
            <a:endParaRPr lang="en-US" sz="7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94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823545"/>
            <a:ext cx="2684389" cy="13100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 CENA" panose="02000000000000000000" pitchFamily="2" charset="0"/>
              </a:rPr>
              <a:t>A Proper View of Ourselves</a:t>
            </a:r>
            <a:endParaRPr lang="en-US" sz="3600" dirty="0">
              <a:effectLst>
                <a:outerShdw blurRad="50800" dist="50800" dir="5400000" algn="ctr" rotWithShape="0">
                  <a:schemeClr val="bg2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590800"/>
            <a:ext cx="86992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Case Studies:</a:t>
            </a: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King Nebuchadnezzar (Daniel 4:28-30)</a:t>
            </a:r>
          </a:p>
          <a:p>
            <a:pPr defTabSz="344488">
              <a:buClr>
                <a:srgbClr val="FF0000"/>
              </a:buClr>
            </a:pPr>
            <a:r>
              <a:rPr lang="en-US" sz="2800" b="1" dirty="0">
                <a:solidFill>
                  <a:prstClr val="black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		</a:t>
            </a:r>
            <a:r>
              <a:rPr lang="en-US" sz="2800" b="1" dirty="0">
                <a:solidFill>
                  <a:prstClr val="black"/>
                </a:solidFill>
                <a:latin typeface="Arial Narrow" pitchFamily="34" charset="0"/>
              </a:rPr>
              <a:t>	</a:t>
            </a:r>
            <a:r>
              <a:rPr lang="en-US" sz="2800" b="1" i="1" dirty="0" smtClean="0">
                <a:solidFill>
                  <a:prstClr val="black"/>
                </a:solidFill>
                <a:latin typeface="Arial Narrow" pitchFamily="34" charset="0"/>
              </a:rPr>
              <a:t>He thought he was self-sufficient.</a:t>
            </a:r>
          </a:p>
          <a:p>
            <a:pPr defTabSz="344488">
              <a:buClr>
                <a:srgbClr val="FF0000"/>
              </a:buClr>
            </a:pPr>
            <a:endParaRPr lang="en-US" sz="1200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Apostles (Luke 22:34; Mark 10:35-41)</a:t>
            </a:r>
          </a:p>
          <a:p>
            <a:pPr defTabSz="344488">
              <a:buClr>
                <a:srgbClr val="FF0000"/>
              </a:buClr>
            </a:pPr>
            <a:r>
              <a:rPr lang="en-US" sz="2800" b="1" dirty="0">
                <a:solidFill>
                  <a:prstClr val="black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			They were in constant competition. </a:t>
            </a:r>
          </a:p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Lord Jesus</a:t>
            </a:r>
          </a:p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				He was a servant (Mark 10:45).</a:t>
            </a: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52400"/>
            <a:ext cx="5105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r>
              <a:rPr lang="en-US" sz="2800" b="1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 </a:t>
            </a:r>
            <a:r>
              <a:rPr lang="en-US" sz="28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For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by the grace given me I say to every one of you: Do not think of yourself more highly than you ought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,”</a:t>
            </a:r>
          </a:p>
          <a:p>
            <a:pPr defTabSz="344488">
              <a:buClr>
                <a:srgbClr val="FF0000"/>
              </a:buClr>
            </a:pPr>
            <a:endParaRPr lang="en-US" sz="1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							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 Romans 12:3</a:t>
            </a:r>
            <a:endParaRPr lang="en-US" sz="28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37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823545"/>
            <a:ext cx="2684389" cy="13100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 CENA" panose="02000000000000000000" pitchFamily="2" charset="0"/>
              </a:rPr>
              <a:t>A Proper View of Ourselves</a:t>
            </a:r>
            <a:endParaRPr lang="en-US" sz="3600" dirty="0">
              <a:effectLst>
                <a:outerShdw blurRad="50800" dist="50800" dir="5400000" algn="ctr" rotWithShape="0">
                  <a:schemeClr val="bg2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590800"/>
            <a:ext cx="86992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How do we achieve this?</a:t>
            </a: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Remember who we are (Romans 12:4-5)</a:t>
            </a:r>
          </a:p>
          <a:p>
            <a:pPr defTabSz="344488">
              <a:buClr>
                <a:srgbClr val="FF0000"/>
              </a:buClr>
            </a:pPr>
            <a:endParaRPr lang="en-US" sz="1200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		-	God’s creation (Genesis 1:26)</a:t>
            </a:r>
          </a:p>
          <a:p>
            <a:pPr defTabSz="344488">
              <a:buClr>
                <a:srgbClr val="FF0000"/>
              </a:buClr>
            </a:pPr>
            <a:r>
              <a:rPr lang="en-US" sz="2800" b="1" dirty="0">
                <a:solidFill>
                  <a:prstClr val="black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	-	God’s children (2 Corinthians 5:17)</a:t>
            </a:r>
          </a:p>
          <a:p>
            <a:pPr defTabSz="344488">
              <a:buClr>
                <a:srgbClr val="FF0000"/>
              </a:buClr>
            </a:pPr>
            <a:r>
              <a:rPr lang="en-US" sz="2800" b="1" dirty="0">
                <a:solidFill>
                  <a:prstClr val="black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	-	Created to serve (Romans 12:3-8)				</a:t>
            </a: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52400"/>
            <a:ext cx="5105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r>
              <a:rPr lang="en-US" sz="2800" b="1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 </a:t>
            </a:r>
            <a:r>
              <a:rPr lang="en-US" sz="28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For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by the grace given me I say to every one of you: Do not think of yourself more highly than you ought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,”</a:t>
            </a:r>
          </a:p>
          <a:p>
            <a:pPr defTabSz="344488">
              <a:buClr>
                <a:srgbClr val="FF0000"/>
              </a:buClr>
            </a:pPr>
            <a:endParaRPr lang="en-US" sz="1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							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 Romans 12:3</a:t>
            </a:r>
            <a:endParaRPr lang="en-US" sz="28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83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823545"/>
            <a:ext cx="2684389" cy="13100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 CENA" panose="02000000000000000000" pitchFamily="2" charset="0"/>
              </a:rPr>
              <a:t>A Proper View of Ourselves</a:t>
            </a:r>
            <a:endParaRPr lang="en-US" sz="3600" dirty="0">
              <a:effectLst>
                <a:outerShdw blurRad="50800" dist="50800" dir="5400000" algn="ctr" rotWithShape="0">
                  <a:schemeClr val="bg2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590800"/>
            <a:ext cx="7010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How do we achieve this?</a:t>
            </a: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Remember who we are (Romans 12:4-5)</a:t>
            </a:r>
          </a:p>
          <a:p>
            <a:pPr defTabSz="344488">
              <a:buClr>
                <a:srgbClr val="FF0000"/>
              </a:buClr>
            </a:pPr>
            <a:endParaRPr lang="en-US" sz="1200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Remember others (Philippians 2:3-5)</a:t>
            </a:r>
          </a:p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Remember to get 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our 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hands dirty (John 13:5)</a:t>
            </a:r>
          </a:p>
          <a:p>
            <a:pPr marL="457200" indent="-457200" defTabSz="344488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Remember to have the right motive                       (1 Corinthians 10:31; 1 Peter 4:11)</a:t>
            </a:r>
          </a:p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				</a:t>
            </a: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52400"/>
            <a:ext cx="5105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r>
              <a:rPr lang="en-US" sz="2800" b="1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 </a:t>
            </a:r>
            <a:r>
              <a:rPr lang="en-US" sz="28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For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by the grace given me I say to every one of you: Do not think of yourself more highly than you ought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,”</a:t>
            </a:r>
          </a:p>
          <a:p>
            <a:pPr defTabSz="344488">
              <a:buClr>
                <a:srgbClr val="FF0000"/>
              </a:buClr>
            </a:pPr>
            <a:endParaRPr lang="en-US" sz="1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							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 Romans 12:3</a:t>
            </a:r>
            <a:endParaRPr lang="en-US" sz="28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79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823545"/>
            <a:ext cx="2684389" cy="13100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 CENA" panose="02000000000000000000" pitchFamily="2" charset="0"/>
              </a:rPr>
              <a:t>A Proper View of Ourselves</a:t>
            </a:r>
            <a:endParaRPr lang="en-US" sz="3600" dirty="0">
              <a:effectLst>
                <a:outerShdw blurRad="50800" dist="50800" dir="5400000" algn="ctr" rotWithShape="0">
                  <a:schemeClr val="bg2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048000"/>
            <a:ext cx="701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Blessings:</a:t>
            </a: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We will be more like Jesus.</a:t>
            </a:r>
          </a:p>
          <a:p>
            <a:pPr defTabSz="344488">
              <a:buClr>
                <a:srgbClr val="FF0000"/>
              </a:buClr>
            </a:pPr>
            <a:endParaRPr lang="en-US" sz="1200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We will be humble.</a:t>
            </a:r>
          </a:p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We will be put on a path to heaven!</a:t>
            </a: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52400"/>
            <a:ext cx="5105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r>
              <a:rPr lang="en-US" sz="2800" b="1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 </a:t>
            </a:r>
            <a:r>
              <a:rPr lang="en-US" sz="28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For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by the grace given me I say to every one of you: Do not think of yourself more highly than you ought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,”</a:t>
            </a:r>
          </a:p>
          <a:p>
            <a:pPr defTabSz="344488">
              <a:buClr>
                <a:srgbClr val="FF0000"/>
              </a:buClr>
            </a:pPr>
            <a:endParaRPr lang="en-US" sz="1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							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 Romans 12:3</a:t>
            </a:r>
            <a:endParaRPr lang="en-US" sz="28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27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opyright-BibleBureau-Copyrighted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7" b="42178"/>
          <a:stretch>
            <a:fillRect/>
          </a:stretch>
        </p:blipFill>
        <p:spPr bwMode="auto">
          <a:xfrm>
            <a:off x="0" y="4811713"/>
            <a:ext cx="91440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347345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FFFFFF"/>
                </a:solidFill>
                <a:latin typeface="Arial Narrow" panose="020B0606020202030204" pitchFamily="34" charset="0"/>
              </a:rPr>
              <a:t>For even the Son of Man did not come to be served, but to serve,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FFFFFF"/>
                </a:solidFill>
                <a:latin typeface="Arial Narrow" panose="020B0606020202030204" pitchFamily="34" charset="0"/>
              </a:rPr>
              <a:t>and to give His life a ransom for many.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25130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srgbClr val="FFFFFF"/>
                </a:solidFill>
                <a:latin typeface="Arial Narrow" panose="020B0606020202030204" pitchFamily="34" charset="0"/>
              </a:rPr>
              <a:t>M A R K  1 0 : 4 5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4797425"/>
            <a:ext cx="9144000" cy="10477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8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000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16194</TotalTime>
  <Words>160</Words>
  <Application>Microsoft Macintosh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Arial Narrow</vt:lpstr>
      <vt:lpstr>MS PGothic</vt:lpstr>
      <vt:lpstr>AR CENA</vt:lpstr>
      <vt:lpstr>Georgia</vt:lpstr>
      <vt:lpstr>Apple Chancery</vt:lpstr>
      <vt:lpstr>Adelle-Regular</vt:lpstr>
      <vt:lpstr>5_Default Design</vt:lpstr>
      <vt:lpstr>1_Default</vt:lpstr>
      <vt:lpstr>Default Design</vt:lpstr>
      <vt:lpstr>PowerPoint Presentation</vt:lpstr>
      <vt:lpstr>PowerPoint Presentation</vt:lpstr>
      <vt:lpstr>PowerPoint Presentation</vt:lpstr>
      <vt:lpstr>A Proper View of Ourselves</vt:lpstr>
      <vt:lpstr>A Proper View of Ourselves</vt:lpstr>
      <vt:lpstr>A Proper View of Ourselves</vt:lpstr>
      <vt:lpstr>A Proper View of Ourselves</vt:lpstr>
      <vt:lpstr>PowerPoint Presentation</vt:lpstr>
      <vt:lpstr>PowerPoint Presentation</vt:lpstr>
    </vt:vector>
  </TitlesOfParts>
  <Company>Dowlen Road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Genesia Jeffries</cp:lastModifiedBy>
  <cp:revision>95</cp:revision>
  <dcterms:created xsi:type="dcterms:W3CDTF">2010-03-01T21:23:31Z</dcterms:created>
  <dcterms:modified xsi:type="dcterms:W3CDTF">2016-10-23T02:16:27Z</dcterms:modified>
</cp:coreProperties>
</file>