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3" r:id="rId2"/>
    <p:sldMasterId id="2147483761" r:id="rId3"/>
    <p:sldMasterId id="2147483769" r:id="rId4"/>
  </p:sldMasterIdLst>
  <p:notesMasterIdLst>
    <p:notesMasterId r:id="rId18"/>
  </p:notesMasterIdLst>
  <p:sldIdLst>
    <p:sldId id="257" r:id="rId5"/>
    <p:sldId id="284" r:id="rId6"/>
    <p:sldId id="287" r:id="rId7"/>
    <p:sldId id="288" r:id="rId8"/>
    <p:sldId id="286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9933"/>
    <a:srgbClr val="FFCC00"/>
    <a:srgbClr val="66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2"/>
    <p:restoredTop sz="94665"/>
  </p:normalViewPr>
  <p:slideViewPr>
    <p:cSldViewPr snapToGrid="0">
      <p:cViewPr>
        <p:scale>
          <a:sx n="60" d="100"/>
          <a:sy n="60" d="100"/>
        </p:scale>
        <p:origin x="1064" y="10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92B00-0EED-4B7B-A861-F535D57FAFBE}" type="datetimeFigureOut">
              <a:rPr lang="en-US" smtClean="0"/>
              <a:t>3/25/17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D4561-DFD0-4EBA-A1CE-08114CBB4B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03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jp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2DC95-8065-4579-87B6-769DC43B4A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6789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0ABCD-D558-47AE-9D99-DDA2ACBFFD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8337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8A8DE-E384-488F-A27B-2F2080A3F6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1508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103439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 rot="21129322">
            <a:off x="4818186" y="4515008"/>
            <a:ext cx="2614106" cy="561287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63821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 rot="21129322">
            <a:off x="4818186" y="4515008"/>
            <a:ext cx="2614106" cy="561287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 rot="21141614">
            <a:off x="902602" y="1805864"/>
            <a:ext cx="7048451" cy="2785205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884120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0551" y="271972"/>
            <a:ext cx="8482569" cy="397846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40040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5707" y="271973"/>
            <a:ext cx="8277412" cy="385179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45055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5707" y="271973"/>
            <a:ext cx="8277412" cy="385179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 rot="21142793">
            <a:off x="530608" y="4493390"/>
            <a:ext cx="4529769" cy="1702644"/>
          </a:xfrm>
        </p:spPr>
        <p:txBody>
          <a:bodyPr anchor="ctr">
            <a:noAutofit/>
          </a:bodyPr>
          <a:lstStyle>
            <a:lvl1pPr>
              <a:defRPr sz="48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509098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3295" y="338667"/>
            <a:ext cx="8193741" cy="6028709"/>
          </a:xfrm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96914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804336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698E4-663C-40E4-AA98-7C98B55468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84723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 rot="21129322">
            <a:off x="4818186" y="4515008"/>
            <a:ext cx="2614106" cy="561287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775570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 rot="21129322">
            <a:off x="4818186" y="4515008"/>
            <a:ext cx="2614106" cy="561287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 rot="21141614">
            <a:off x="902602" y="1805864"/>
            <a:ext cx="7048451" cy="2785205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02769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0551" y="271972"/>
            <a:ext cx="8482569" cy="397846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958278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5707" y="271973"/>
            <a:ext cx="8277412" cy="385179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736936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5707" y="271973"/>
            <a:ext cx="8277412" cy="385179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 rot="21142793">
            <a:off x="530608" y="4493390"/>
            <a:ext cx="4529769" cy="1702644"/>
          </a:xfrm>
        </p:spPr>
        <p:txBody>
          <a:bodyPr anchor="ctr">
            <a:noAutofit/>
          </a:bodyPr>
          <a:lstStyle>
            <a:lvl1pPr>
              <a:defRPr sz="48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946741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3295" y="338667"/>
            <a:ext cx="8193741" cy="6028709"/>
          </a:xfrm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246758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372917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 rot="21129322">
            <a:off x="4818186" y="4515008"/>
            <a:ext cx="2614106" cy="561287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10514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 rot="21129322">
            <a:off x="4818186" y="4515008"/>
            <a:ext cx="2614106" cy="561287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 rot="21141614">
            <a:off x="902602" y="1805864"/>
            <a:ext cx="7048451" cy="2785205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461170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0551" y="271972"/>
            <a:ext cx="8482569" cy="397846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08202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83C7B-1D27-49C9-B836-1A3575FFB2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88960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5707" y="271973"/>
            <a:ext cx="8277412" cy="385179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842845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5707" y="271973"/>
            <a:ext cx="8277412" cy="385179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 rot="21142793">
            <a:off x="530608" y="4493390"/>
            <a:ext cx="4529769" cy="1702644"/>
          </a:xfrm>
        </p:spPr>
        <p:txBody>
          <a:bodyPr anchor="ctr">
            <a:noAutofit/>
          </a:bodyPr>
          <a:lstStyle>
            <a:lvl1pPr>
              <a:defRPr sz="48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45040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3295" y="338667"/>
            <a:ext cx="8193741" cy="6028709"/>
          </a:xfrm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41373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A2797-7414-49E0-9CF7-D3AAFFAA9A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8053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7F1A7-987B-476B-BCDC-D8ADDD0ABC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6624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54C73-C63C-4D6B-ABF6-01C8E9FB59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293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9002-C4E3-4658-A8DD-810C03ABD8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140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4F3A6-B2F7-4CDB-A1A4-69976FDBE3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5351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18A7B-E599-4BB3-8D82-8227B0D188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2289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theme" Target="../theme/theme2.xml"/><Relationship Id="rId9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theme" Target="../theme/theme3.xml"/><Relationship Id="rId9" Type="http://schemas.openxmlformats.org/officeDocument/2006/relationships/image" Target="../media/image1.jpg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theme" Target="../theme/theme4.xml"/><Relationship Id="rId9" Type="http://schemas.openxmlformats.org/officeDocument/2006/relationships/image" Target="../media/image1.jp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66F550-B1D4-4496-8A6C-183AEE23054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3/25/17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16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1577D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11577D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11577D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11577D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11577D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11577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3/25/17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998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1577D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11577D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11577D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11577D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11577D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11577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3/25/17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3865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1577D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11577D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11577D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11577D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11577D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11577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harlottemasoneducation.files.wordpress.com/2009/09/bible-reading-guy-782907.jpg"/>
          <p:cNvPicPr>
            <a:picLocks noChangeAspect="1" noChangeArrowheads="1"/>
          </p:cNvPicPr>
          <p:nvPr/>
        </p:nvPicPr>
        <p:blipFill>
          <a:blip r:embed="rId2"/>
          <a:srcRect r="11765"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5105400" y="4953000"/>
            <a:ext cx="3733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Bible Reading</a:t>
            </a:r>
          </a:p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Challenge, </a:t>
            </a:r>
            <a:r>
              <a:rPr lang="en-US" sz="3600" b="1" dirty="0" smtClean="0">
                <a:solidFill>
                  <a:srgbClr val="000000"/>
                </a:solidFill>
                <a:latin typeface="Arial Narrow" pitchFamily="34" charset="0"/>
              </a:rPr>
              <a:t>2017</a:t>
            </a:r>
            <a:endParaRPr lang="en-US" sz="3600" b="1" dirty="0">
              <a:solidFill>
                <a:srgbClr val="000000"/>
              </a:solidFill>
              <a:latin typeface="Arial Narrow" pitchFamily="34" charset="0"/>
            </a:endParaRPr>
          </a:p>
          <a:p>
            <a:pPr algn="r"/>
            <a:r>
              <a:rPr lang="en-US" sz="3600" b="1" dirty="0">
                <a:solidFill>
                  <a:srgbClr val="C00000"/>
                </a:solidFill>
                <a:latin typeface="Arial Narrow" pitchFamily="34" charset="0"/>
              </a:rPr>
              <a:t>Week </a:t>
            </a:r>
            <a:r>
              <a:rPr lang="en-US" sz="3600" b="1" dirty="0" smtClean="0">
                <a:solidFill>
                  <a:srgbClr val="C00000"/>
                </a:solidFill>
                <a:latin typeface="Arial Narrow" pitchFamily="34" charset="0"/>
              </a:rPr>
              <a:t>#13</a:t>
            </a:r>
            <a:endParaRPr lang="en-US" sz="3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349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 flipH="1">
            <a:off x="0" y="944029"/>
            <a:ext cx="9144000" cy="401886"/>
          </a:xfrm>
          <a:prstGeom prst="rect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  <a:alpha val="0"/>
                </a:srgbClr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-1073670" y="266921"/>
            <a:ext cx="914399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ln w="18415" cmpd="sng">
                  <a:solidFill>
                    <a:srgbClr val="000000"/>
                  </a:solidFill>
                  <a:prstDash val="solid"/>
                </a:ln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pitchFamily="34" charset="0"/>
              </a:rPr>
              <a:t>Questions People Have About…</a:t>
            </a:r>
            <a:endParaRPr lang="en-US" sz="4000" b="1" dirty="0">
              <a:ln w="18415" cmpd="sng">
                <a:solidFill>
                  <a:srgbClr val="000000"/>
                </a:solidFill>
                <a:prstDash val="solid"/>
              </a:ln>
              <a:effectLst>
                <a:glow rad="101600">
                  <a:srgbClr val="000000">
                    <a:alpha val="60000"/>
                  </a:srgbClr>
                </a:glow>
              </a:effectLst>
              <a:latin typeface="Impact" pitchFamily="34" charset="0"/>
            </a:endParaRPr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 rot="1188698">
            <a:off x="6382344" y="154898"/>
            <a:ext cx="2661941" cy="114904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 JULIAN" panose="02000000000000000000" pitchFamily="2" charset="0"/>
              </a:rPr>
              <a:t>Baptism</a:t>
            </a:r>
            <a:endParaRPr lang="en-US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AR JULI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0311" y="1657910"/>
            <a:ext cx="8824512" cy="26314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“Is baptism necessary?”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“To whom is baptism commanded?”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“What is the one baptism?”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“When should I be baptized?”</a:t>
            </a:r>
          </a:p>
          <a:p>
            <a:pPr marL="514350" indent="-514350">
              <a:buFont typeface="+mj-lt"/>
              <a:buAutoNum type="arabicParenR"/>
            </a:pPr>
            <a:endParaRPr lang="en-US" sz="3200" b="1" dirty="0" smtClean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endParaRPr lang="en-US" sz="500" b="1" dirty="0" smtClean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#13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10" name="Picture 9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251714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4539" y="912706"/>
            <a:ext cx="882451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endParaRPr lang="en-US" sz="2800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6423" y="208454"/>
            <a:ext cx="69217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pitchFamily="34" charset="0"/>
              </a:rPr>
              <a:t>“When Should I be baptized?</a:t>
            </a:r>
            <a:endParaRPr lang="en-US" sz="40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Impac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782" y="1389759"/>
            <a:ext cx="8824512" cy="267765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When you hear the gospel (Romans 10:17).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When you believe the gospel (Mark 16:16).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When you repent (Acts 2:38).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When you confess Jesus as God’s Son (Acts 8:37).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6481" y="3789428"/>
            <a:ext cx="6680746" cy="2622005"/>
          </a:xfrm>
          <a:prstGeom prst="rect">
            <a:avLst/>
          </a:prstGeom>
          <a:solidFill>
            <a:schemeClr val="lt1">
              <a:alpha val="63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58205" y="3517419"/>
            <a:ext cx="69047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4488">
              <a:buClr>
                <a:srgbClr val="FF0000"/>
              </a:buClr>
            </a:pPr>
            <a:endParaRPr lang="en-US" sz="1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1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defTabSz="344488">
              <a:buClr>
                <a:srgbClr val="000000"/>
              </a:buClr>
            </a:pPr>
            <a:r>
              <a:rPr lang="en-US" sz="2600" b="1" dirty="0" smtClean="0">
                <a:solidFill>
                  <a:srgbClr val="000000"/>
                </a:solidFill>
                <a:latin typeface="Arial Narrow" pitchFamily="34" charset="0"/>
              </a:rPr>
              <a:t>These prerequisites eliminate the idea of…</a:t>
            </a: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1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000000"/>
                </a:solidFill>
                <a:latin typeface="Arial Narrow" pitchFamily="34" charset="0"/>
              </a:rPr>
              <a:t>Infant baptism. </a:t>
            </a: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1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000000"/>
                </a:solidFill>
                <a:latin typeface="Arial Narrow" pitchFamily="34" charset="0"/>
              </a:rPr>
              <a:t>Sinless perfection before baptism. </a:t>
            </a: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1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000000"/>
                </a:solidFill>
                <a:latin typeface="Arial Narrow" pitchFamily="34" charset="0"/>
              </a:rPr>
              <a:t>Knowing the whole Bible before baptism.</a:t>
            </a: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1200" b="1" dirty="0">
              <a:solidFill>
                <a:srgbClr val="000000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28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1200" b="1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161" y="1211343"/>
            <a:ext cx="9100959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6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When you are willing to do what God requires before baptism.</a:t>
            </a:r>
          </a:p>
          <a:p>
            <a:endParaRPr lang="en-US" sz="2600" b="1" dirty="0" smtClean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#13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11" name="Picture 10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1267546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4539" y="912706"/>
            <a:ext cx="882451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endParaRPr lang="en-US" sz="2800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161" y="1211343"/>
            <a:ext cx="9100959" cy="129266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6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When you are willing to do what God requires before baptism.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6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When you are willing to do what God requires after baptism.</a:t>
            </a:r>
          </a:p>
          <a:p>
            <a:pPr marL="514350" indent="-514350">
              <a:buFont typeface="+mj-lt"/>
              <a:buAutoNum type="arabicParenR"/>
            </a:pPr>
            <a:endParaRPr lang="en-US" sz="2600" b="1" dirty="0" smtClean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6423" y="208454"/>
            <a:ext cx="69217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pitchFamily="34" charset="0"/>
              </a:rPr>
              <a:t>“When Should I be baptized?</a:t>
            </a:r>
            <a:endParaRPr lang="en-US" sz="40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Impac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909" y="2000184"/>
            <a:ext cx="9157462" cy="18158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God wants you to strive </a:t>
            </a:r>
            <a:r>
              <a:rPr lang="en-US" sz="28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to grow </a:t>
            </a:r>
            <a:r>
              <a:rPr lang="en-US" sz="28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(2 Peter 3:18).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God wants you to join yourself to a local church (Acts 9:26).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God wants you to be committed to Him (Acts 2:42).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#13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10" name="Picture 9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33492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 flipH="1">
            <a:off x="0" y="944029"/>
            <a:ext cx="9144000" cy="401886"/>
          </a:xfrm>
          <a:prstGeom prst="rect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  <a:alpha val="0"/>
                </a:srgbClr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-1073670" y="266921"/>
            <a:ext cx="914399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ln w="18415" cmpd="sng">
                  <a:solidFill>
                    <a:srgbClr val="000000"/>
                  </a:solidFill>
                  <a:prstDash val="solid"/>
                </a:ln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pitchFamily="34" charset="0"/>
              </a:rPr>
              <a:t>Questions People Have About…</a:t>
            </a:r>
            <a:endParaRPr lang="en-US" sz="4000" b="1" dirty="0">
              <a:ln w="18415" cmpd="sng">
                <a:solidFill>
                  <a:srgbClr val="000000"/>
                </a:solidFill>
                <a:prstDash val="solid"/>
              </a:ln>
              <a:effectLst>
                <a:glow rad="101600">
                  <a:srgbClr val="000000">
                    <a:alpha val="60000"/>
                  </a:srgbClr>
                </a:glow>
              </a:effectLst>
              <a:latin typeface="Impact" pitchFamily="34" charset="0"/>
            </a:endParaRPr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 rot="1188698">
            <a:off x="6382344" y="154898"/>
            <a:ext cx="2661941" cy="114904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 JULIAN" panose="02000000000000000000" pitchFamily="2" charset="0"/>
              </a:rPr>
              <a:t>Baptism</a:t>
            </a:r>
            <a:endParaRPr lang="en-US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AR JULI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0311" y="1657910"/>
            <a:ext cx="8824512" cy="26314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“Is baptism necessary?”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“To whom is baptism commanded?”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“What is the one baptism?”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“When should I be baptized?”</a:t>
            </a:r>
          </a:p>
          <a:p>
            <a:pPr marL="514350" indent="-514350">
              <a:buFont typeface="+mj-lt"/>
              <a:buAutoNum type="arabicParenR"/>
            </a:pPr>
            <a:endParaRPr lang="en-US" sz="3200" b="1" dirty="0" smtClean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endParaRPr lang="en-US" sz="500" b="1" dirty="0" smtClean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#13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7" name="Picture 6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8285102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21311001">
            <a:off x="963727" y="1542627"/>
            <a:ext cx="7048451" cy="2785205"/>
          </a:xfrm>
        </p:spPr>
        <p:txBody>
          <a:bodyPr>
            <a:normAutofit/>
          </a:bodyPr>
          <a:lstStyle/>
          <a:p>
            <a:r>
              <a:rPr lang="en-US" sz="15000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 JULIAN" panose="02000000000000000000" pitchFamily="2" charset="0"/>
              </a:rPr>
              <a:t>Baptism</a:t>
            </a:r>
            <a:endParaRPr lang="en-US" sz="15000" b="1" dirty="0">
              <a:solidFill>
                <a:srgbClr val="FF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AR JULI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#13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648149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 flipH="1">
            <a:off x="0" y="944029"/>
            <a:ext cx="9144000" cy="401886"/>
          </a:xfrm>
          <a:prstGeom prst="rect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  <a:alpha val="0"/>
                </a:srgbClr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-1073670" y="266921"/>
            <a:ext cx="914399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ln w="18415" cmpd="sng">
                  <a:solidFill>
                    <a:srgbClr val="000000"/>
                  </a:solidFill>
                  <a:prstDash val="solid"/>
                </a:ln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pitchFamily="34" charset="0"/>
              </a:rPr>
              <a:t>Questions People Have About…</a:t>
            </a:r>
            <a:endParaRPr lang="en-US" sz="4000" b="1" dirty="0">
              <a:ln w="18415" cmpd="sng">
                <a:solidFill>
                  <a:srgbClr val="000000"/>
                </a:solidFill>
                <a:prstDash val="solid"/>
              </a:ln>
              <a:effectLst>
                <a:glow rad="101600">
                  <a:srgbClr val="000000">
                    <a:alpha val="60000"/>
                  </a:srgbClr>
                </a:glow>
              </a:effectLst>
              <a:latin typeface="Impact" pitchFamily="34" charset="0"/>
            </a:endParaRPr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 rot="1188698">
            <a:off x="6382344" y="154898"/>
            <a:ext cx="2661941" cy="114904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 JULIAN" panose="02000000000000000000" pitchFamily="2" charset="0"/>
              </a:rPr>
              <a:t>Baptism</a:t>
            </a:r>
            <a:endParaRPr lang="en-US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AR JULI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0311" y="1657910"/>
            <a:ext cx="8824512" cy="6617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“Is baptism necessary?”</a:t>
            </a:r>
          </a:p>
          <a:p>
            <a:endParaRPr lang="en-US" sz="500" b="1" dirty="0" smtClean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0023" y="1867831"/>
            <a:ext cx="8824512" cy="35394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It is necessary to become a disciple.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It is necessary to be saved.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It is necessary to receive forgiveness of sins.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It is necessary to have your sins washed away.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It is necessary to be born again.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It is necessary to get into Christ.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#13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8" name="Picture 7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945770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 flipH="1">
            <a:off x="0" y="944029"/>
            <a:ext cx="9144000" cy="401886"/>
          </a:xfrm>
          <a:prstGeom prst="rect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  <a:alpha val="0"/>
                </a:srgbClr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-1073670" y="266921"/>
            <a:ext cx="914399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ln w="18415" cmpd="sng">
                  <a:solidFill>
                    <a:srgbClr val="000000"/>
                  </a:solidFill>
                  <a:prstDash val="solid"/>
                </a:ln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pitchFamily="34" charset="0"/>
              </a:rPr>
              <a:t>Questions People Have About…</a:t>
            </a:r>
            <a:endParaRPr lang="en-US" sz="4000" b="1" dirty="0">
              <a:ln w="18415" cmpd="sng">
                <a:solidFill>
                  <a:srgbClr val="000000"/>
                </a:solidFill>
                <a:prstDash val="solid"/>
              </a:ln>
              <a:effectLst>
                <a:glow rad="101600">
                  <a:srgbClr val="000000">
                    <a:alpha val="60000"/>
                  </a:srgbClr>
                </a:glow>
              </a:effectLst>
              <a:latin typeface="Impact" pitchFamily="34" charset="0"/>
            </a:endParaRPr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 rot="1188698">
            <a:off x="6382344" y="154898"/>
            <a:ext cx="2661941" cy="114904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 JULIAN" panose="02000000000000000000" pitchFamily="2" charset="0"/>
              </a:rPr>
              <a:t>Baptism</a:t>
            </a:r>
            <a:endParaRPr lang="en-US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AR JULI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0311" y="1657910"/>
            <a:ext cx="8824512" cy="115416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“Is baptism necessary?”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“To whom is baptism commanded?”</a:t>
            </a:r>
          </a:p>
          <a:p>
            <a:endParaRPr lang="en-US" sz="500" b="1" dirty="0" smtClean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#13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8" name="Picture 7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34208396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4539" y="912706"/>
            <a:ext cx="882451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endParaRPr lang="en-US" sz="2800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1990" y="763844"/>
            <a:ext cx="70493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Arial Narrow" panose="020B0606020202030204" pitchFamily="34" charset="0"/>
              </a:rPr>
              <a:t>He who has believed and has been baptized shall be saved; but he who has disbelieved shall be condemned</a:t>
            </a:r>
            <a:r>
              <a:rPr lang="en-US" sz="4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en-US" sz="4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				- Mark 16:16</a:t>
            </a:r>
            <a:endParaRPr lang="en-US" sz="4400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#13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7" name="Picture 6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9739682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4539" y="912706"/>
            <a:ext cx="882451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endParaRPr lang="en-US" sz="2800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1990" y="763844"/>
            <a:ext cx="704938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Arial Narrow" panose="020B0606020202030204" pitchFamily="34" charset="0"/>
              </a:rPr>
              <a:t>Now why do you delay? Get up and be baptized, and wash away your sins, calling on His name.’</a:t>
            </a:r>
            <a:endParaRPr lang="en-US" sz="44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en-US" sz="4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				- Acts 22:16</a:t>
            </a:r>
            <a:endParaRPr lang="en-US" sz="4400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#13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36034684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4539" y="912706"/>
            <a:ext cx="882451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endParaRPr lang="en-US" sz="2800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199" y="317276"/>
            <a:ext cx="868680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Arial Narrow" panose="020B0606020202030204" pitchFamily="34" charset="0"/>
              </a:rPr>
              <a:t>Now when they heard </a:t>
            </a:r>
            <a:r>
              <a:rPr lang="en-US" sz="3600" i="1" dirty="0">
                <a:solidFill>
                  <a:srgbClr val="000000"/>
                </a:solidFill>
                <a:latin typeface="Arial Narrow" panose="020B0606020202030204" pitchFamily="34" charset="0"/>
              </a:rPr>
              <a:t>this</a:t>
            </a:r>
            <a:r>
              <a:rPr lang="en-US" sz="3600" dirty="0">
                <a:solidFill>
                  <a:srgbClr val="000000"/>
                </a:solidFill>
                <a:latin typeface="Arial Narrow" panose="020B0606020202030204" pitchFamily="34" charset="0"/>
              </a:rPr>
              <a:t>, they were </a:t>
            </a:r>
            <a:r>
              <a:rPr lang="en-US" sz="3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pierced               to </a:t>
            </a:r>
            <a:r>
              <a:rPr lang="en-US" sz="3600" dirty="0">
                <a:solidFill>
                  <a:srgbClr val="000000"/>
                </a:solidFill>
                <a:latin typeface="Arial Narrow" panose="020B0606020202030204" pitchFamily="34" charset="0"/>
              </a:rPr>
              <a:t>the heart, and said to Peter and the rest of </a:t>
            </a:r>
            <a:r>
              <a:rPr lang="en-US" sz="3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        the </a:t>
            </a:r>
            <a:r>
              <a:rPr lang="en-US" sz="3600" dirty="0">
                <a:solidFill>
                  <a:srgbClr val="000000"/>
                </a:solidFill>
                <a:latin typeface="Arial Narrow" panose="020B0606020202030204" pitchFamily="34" charset="0"/>
              </a:rPr>
              <a:t>apostles, </a:t>
            </a:r>
            <a:r>
              <a:rPr lang="en-US" sz="3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“Brethren</a:t>
            </a:r>
            <a:r>
              <a:rPr lang="en-US" sz="3600" dirty="0">
                <a:solidFill>
                  <a:srgbClr val="000000"/>
                </a:solidFill>
                <a:latin typeface="Arial Narrow" panose="020B0606020202030204" pitchFamily="34" charset="0"/>
              </a:rPr>
              <a:t>, </a:t>
            </a:r>
            <a:r>
              <a:rPr lang="en-US" sz="3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what </a:t>
            </a:r>
            <a:r>
              <a:rPr lang="en-US" sz="3600" dirty="0">
                <a:solidFill>
                  <a:srgbClr val="000000"/>
                </a:solidFill>
                <a:latin typeface="Arial Narrow" panose="020B0606020202030204" pitchFamily="34" charset="0"/>
              </a:rPr>
              <a:t>shall we do</a:t>
            </a:r>
            <a:r>
              <a:rPr lang="en-US" sz="3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?”</a:t>
            </a:r>
            <a:endParaRPr lang="en-US" sz="3600" baseline="300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endParaRPr lang="en-US" sz="3600" baseline="300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en-US" sz="3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Peter</a:t>
            </a:r>
            <a:r>
              <a:rPr lang="en-US" sz="3600" dirty="0">
                <a:solidFill>
                  <a:srgbClr val="000000"/>
                </a:solidFill>
                <a:latin typeface="Arial Narrow" panose="020B0606020202030204" pitchFamily="34" charset="0"/>
              </a:rPr>
              <a:t> </a:t>
            </a:r>
            <a:r>
              <a:rPr lang="en-US" sz="3600" i="1" dirty="0">
                <a:solidFill>
                  <a:srgbClr val="000000"/>
                </a:solidFill>
                <a:latin typeface="Arial Narrow" panose="020B0606020202030204" pitchFamily="34" charset="0"/>
              </a:rPr>
              <a:t>said</a:t>
            </a:r>
            <a:r>
              <a:rPr lang="en-US" sz="3600" dirty="0">
                <a:solidFill>
                  <a:srgbClr val="000000"/>
                </a:solidFill>
                <a:latin typeface="Arial Narrow" panose="020B0606020202030204" pitchFamily="34" charset="0"/>
              </a:rPr>
              <a:t> to them, “Repent, and each of you be baptized in the name of Jesus Christ for the forgiveness of your sins; and you will receive </a:t>
            </a:r>
            <a:r>
              <a:rPr lang="en-US" sz="3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         the </a:t>
            </a:r>
            <a:r>
              <a:rPr lang="en-US" sz="3600" dirty="0">
                <a:solidFill>
                  <a:srgbClr val="000000"/>
                </a:solidFill>
                <a:latin typeface="Arial Narrow" panose="020B0606020202030204" pitchFamily="34" charset="0"/>
              </a:rPr>
              <a:t>gift of the Holy Spirit</a:t>
            </a:r>
            <a:r>
              <a:rPr lang="en-US" sz="3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.”</a:t>
            </a:r>
            <a:endParaRPr lang="en-US" sz="12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en-US" sz="3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				- Acts 2:37-38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#13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890805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 flipH="1">
            <a:off x="0" y="944029"/>
            <a:ext cx="9144000" cy="401886"/>
          </a:xfrm>
          <a:prstGeom prst="rect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  <a:alpha val="0"/>
                </a:srgbClr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-1073670" y="266921"/>
            <a:ext cx="914399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ln w="18415" cmpd="sng">
                  <a:solidFill>
                    <a:srgbClr val="000000"/>
                  </a:solidFill>
                  <a:prstDash val="solid"/>
                </a:ln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pitchFamily="34" charset="0"/>
              </a:rPr>
              <a:t>Questions People Have About…</a:t>
            </a:r>
            <a:endParaRPr lang="en-US" sz="4000" b="1" dirty="0">
              <a:ln w="18415" cmpd="sng">
                <a:solidFill>
                  <a:srgbClr val="000000"/>
                </a:solidFill>
                <a:prstDash val="solid"/>
              </a:ln>
              <a:effectLst>
                <a:glow rad="101600">
                  <a:srgbClr val="000000">
                    <a:alpha val="60000"/>
                  </a:srgbClr>
                </a:glow>
              </a:effectLst>
              <a:latin typeface="Impact" pitchFamily="34" charset="0"/>
            </a:endParaRPr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 rot="1188698">
            <a:off x="6382344" y="154898"/>
            <a:ext cx="2661941" cy="114904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 JULIAN" panose="02000000000000000000" pitchFamily="2" charset="0"/>
              </a:rPr>
              <a:t>Baptism</a:t>
            </a:r>
            <a:endParaRPr lang="en-US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AR JULI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0311" y="1657910"/>
            <a:ext cx="8824512" cy="16466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“Is baptism necessary?”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“To whom is baptism commanded?”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“What is the one baptism?”</a:t>
            </a:r>
          </a:p>
          <a:p>
            <a:endParaRPr lang="en-US" sz="500" b="1" dirty="0" smtClean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7952" y="3457340"/>
            <a:ext cx="6680746" cy="2156651"/>
          </a:xfrm>
          <a:prstGeom prst="rect">
            <a:avLst/>
          </a:prstGeom>
          <a:solidFill>
            <a:schemeClr val="lt1">
              <a:alpha val="63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01750" y="3900448"/>
            <a:ext cx="68566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“one Lord, one faith, one baptism,”</a:t>
            </a:r>
            <a:endParaRPr lang="en-US" sz="36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en-US" sz="36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			- Ephesians 4:5</a:t>
            </a:r>
            <a:endParaRPr lang="en-US" sz="3600" b="1" dirty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#13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10" name="Picture 9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16474549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4539" y="912706"/>
            <a:ext cx="882451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endParaRPr lang="en-US" sz="2800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733" y="1764236"/>
            <a:ext cx="9100959" cy="33239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7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Through it people become disciples.</a:t>
            </a:r>
          </a:p>
          <a:p>
            <a:pPr marL="514350" indent="-514350">
              <a:buFont typeface="+mj-lt"/>
              <a:buAutoNum type="arabicParenR"/>
            </a:pPr>
            <a:endParaRPr lang="en-US" sz="1200" b="1" dirty="0" smtClean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7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It is to be performed on all nations.</a:t>
            </a:r>
          </a:p>
          <a:p>
            <a:pPr marL="514350" indent="-514350">
              <a:buFont typeface="+mj-lt"/>
              <a:buAutoNum type="arabicParenR"/>
            </a:pPr>
            <a:endParaRPr lang="en-US" sz="1200" b="1" dirty="0" smtClean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7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It is to be done in the name of the Father, Son and Holy Spirit.</a:t>
            </a:r>
          </a:p>
          <a:p>
            <a:pPr marL="514350" indent="-514350">
              <a:buFont typeface="+mj-lt"/>
              <a:buAutoNum type="arabicParenR"/>
            </a:pPr>
            <a:endParaRPr lang="en-US" sz="1200" b="1" dirty="0" smtClean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7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It is be administered by disciples.</a:t>
            </a:r>
          </a:p>
          <a:p>
            <a:pPr marL="514350" indent="-514350">
              <a:buFont typeface="+mj-lt"/>
              <a:buAutoNum type="arabicParenR"/>
            </a:pPr>
            <a:endParaRPr lang="en-US" sz="1200" b="1" dirty="0" smtClean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7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It is to be administered until the end of the world.</a:t>
            </a:r>
          </a:p>
          <a:p>
            <a:endParaRPr lang="en-US" sz="2700" b="1" dirty="0" smtClean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6423" y="208454"/>
            <a:ext cx="69217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pitchFamily="34" charset="0"/>
              </a:rPr>
              <a:t>The one baptism is mentioned by Jesus in Matthew 28:19-20.</a:t>
            </a:r>
            <a:endParaRPr lang="en-US" sz="40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Impac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#13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7" name="Picture 6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775517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7503</TotalTime>
  <Words>539</Words>
  <Application>Microsoft Macintosh PowerPoint</Application>
  <PresentationFormat>On-screen Show (4:3)</PresentationFormat>
  <Paragraphs>91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 JULIAN</vt:lpstr>
      <vt:lpstr>Arial Narrow</vt:lpstr>
      <vt:lpstr>Calibri</vt:lpstr>
      <vt:lpstr>Impact</vt:lpstr>
      <vt:lpstr>Trebuchet MS</vt:lpstr>
      <vt:lpstr>Wingdings</vt:lpstr>
      <vt:lpstr>Arial</vt:lpstr>
      <vt:lpstr>1_Default Design</vt:lpstr>
      <vt:lpstr>Default</vt:lpstr>
      <vt:lpstr>1_Default</vt:lpstr>
      <vt:lpstr>2_Default</vt:lpstr>
      <vt:lpstr>PowerPoint Presentation</vt:lpstr>
      <vt:lpstr>Baptism</vt:lpstr>
      <vt:lpstr>Baptism</vt:lpstr>
      <vt:lpstr>Baptism</vt:lpstr>
      <vt:lpstr>PowerPoint Presentation</vt:lpstr>
      <vt:lpstr>PowerPoint Presentation</vt:lpstr>
      <vt:lpstr>PowerPoint Presentation</vt:lpstr>
      <vt:lpstr>Baptism</vt:lpstr>
      <vt:lpstr>PowerPoint Presentation</vt:lpstr>
      <vt:lpstr>Baptism</vt:lpstr>
      <vt:lpstr>PowerPoint Presentation</vt:lpstr>
      <vt:lpstr>PowerPoint Presentation</vt:lpstr>
      <vt:lpstr>Baptism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 Banning</dc:creator>
  <cp:lastModifiedBy>Genesia Jeffries</cp:lastModifiedBy>
  <cp:revision>182</cp:revision>
  <dcterms:created xsi:type="dcterms:W3CDTF">2009-10-23T11:28:52Z</dcterms:created>
  <dcterms:modified xsi:type="dcterms:W3CDTF">2017-03-26T01:56:02Z</dcterms:modified>
</cp:coreProperties>
</file>