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  <p:sldMasterId id="2147483717" r:id="rId3"/>
  </p:sldMasterIdLst>
  <p:notesMasterIdLst>
    <p:notesMasterId r:id="rId11"/>
  </p:notesMasterIdLst>
  <p:sldIdLst>
    <p:sldId id="257" r:id="rId4"/>
    <p:sldId id="267" r:id="rId5"/>
    <p:sldId id="265" r:id="rId6"/>
    <p:sldId id="268" r:id="rId7"/>
    <p:sldId id="269" r:id="rId8"/>
    <p:sldId id="270" r:id="rId9"/>
    <p:sldId id="27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9933"/>
    <a:srgbClr val="FFCC00"/>
    <a:srgbClr val="66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65"/>
  </p:normalViewPr>
  <p:slideViewPr>
    <p:cSldViewPr snapToGrid="0">
      <p:cViewPr varScale="1">
        <p:scale>
          <a:sx n="103" d="100"/>
          <a:sy n="103" d="100"/>
        </p:scale>
        <p:origin x="76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92B00-0EED-4B7B-A861-F535D57FAFBE}" type="datetimeFigureOut">
              <a:rPr lang="en-US" smtClean="0"/>
              <a:t>3/11/17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D4561-DFD0-4EBA-A1CE-08114CBB4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35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2DC95-8065-4579-87B6-769DC43B4A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96789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0ABCD-D558-47AE-9D99-DDA2ACBFFD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08337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8A8DE-E384-488F-A27B-2F2080A3F60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015086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1416138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113617" y="5989219"/>
            <a:ext cx="4776964" cy="5207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891791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113617" y="5989219"/>
            <a:ext cx="4776964" cy="5207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33113" y="1271411"/>
            <a:ext cx="7118056" cy="546783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39082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738641"/>
            <a:ext cx="8211824" cy="3920480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675184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738641"/>
            <a:ext cx="8211824" cy="3920480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71248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738641"/>
            <a:ext cx="8211824" cy="3920480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833953" y="274639"/>
            <a:ext cx="3603812" cy="38445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841006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2000013"/>
            <a:ext cx="8160063" cy="3048629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148060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2056832"/>
            <a:ext cx="8160063" cy="4310544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31890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698E4-663C-40E4-AA98-7C98B55468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784723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8161535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113617" y="5989219"/>
            <a:ext cx="4776964" cy="5207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507405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113617" y="5989219"/>
            <a:ext cx="4776964" cy="5207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33113" y="1271411"/>
            <a:ext cx="7118056" cy="546783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937804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738641"/>
            <a:ext cx="8211824" cy="3920480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431252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738641"/>
            <a:ext cx="8211824" cy="3920480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696280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738641"/>
            <a:ext cx="8211824" cy="3920480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833953" y="274639"/>
            <a:ext cx="3603812" cy="38445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898874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2000013"/>
            <a:ext cx="8160063" cy="3048629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330664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2056832"/>
            <a:ext cx="8160063" cy="4310544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26704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83C7B-1D27-49C9-B836-1A3575FFB2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08896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A2797-7414-49E0-9CF7-D3AAFFAA9A5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68053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7F1A7-987B-476B-BCDC-D8ADDD0ABC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66624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54C73-C63C-4D6B-ABF6-01C8E9FB59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2293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39002-C4E3-4658-A8DD-810C03ABD8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4140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4F3A6-B2F7-4CDB-A1A4-69976FDBE3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25351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18A7B-E599-4BB3-8D82-8227B0D1883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92289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theme" Target="../theme/theme2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Relationship Id="rId9" Type="http://schemas.openxmlformats.org/officeDocument/2006/relationships/theme" Target="../theme/theme3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66F550-B1D4-4496-8A6C-183AEE23054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24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3/11/17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8390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A1B493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8D855B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8D855B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8D855B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8D855B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8D855B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3/11/17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1939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A1B493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8D855B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8D855B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8D855B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8D855B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8D855B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charlottemasoneducation.files.wordpress.com/2009/09/bible-reading-guy-782907.jpg"/>
          <p:cNvPicPr>
            <a:picLocks noChangeAspect="1" noChangeArrowheads="1"/>
          </p:cNvPicPr>
          <p:nvPr/>
        </p:nvPicPr>
        <p:blipFill>
          <a:blip r:embed="rId2"/>
          <a:srcRect r="11765"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5105400" y="4953000"/>
            <a:ext cx="3733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3600" b="1" dirty="0">
                <a:solidFill>
                  <a:srgbClr val="000000"/>
                </a:solidFill>
                <a:latin typeface="Arial Narrow" pitchFamily="34" charset="0"/>
              </a:rPr>
              <a:t>Bible Reading</a:t>
            </a:r>
          </a:p>
          <a:p>
            <a:pPr algn="r"/>
            <a:r>
              <a:rPr lang="en-US" sz="3600" b="1" dirty="0">
                <a:solidFill>
                  <a:srgbClr val="000000"/>
                </a:solidFill>
                <a:latin typeface="Arial Narrow" pitchFamily="34" charset="0"/>
              </a:rPr>
              <a:t>Challenge, </a:t>
            </a:r>
            <a:r>
              <a:rPr lang="en-US" sz="3600" b="1" dirty="0" smtClean="0">
                <a:solidFill>
                  <a:srgbClr val="000000"/>
                </a:solidFill>
                <a:latin typeface="Arial Narrow" pitchFamily="34" charset="0"/>
              </a:rPr>
              <a:t>2017</a:t>
            </a:r>
            <a:endParaRPr lang="en-US" sz="3600" b="1" dirty="0">
              <a:solidFill>
                <a:srgbClr val="000000"/>
              </a:solidFill>
              <a:latin typeface="Arial Narrow" pitchFamily="34" charset="0"/>
            </a:endParaRPr>
          </a:p>
          <a:p>
            <a:pPr algn="r"/>
            <a:r>
              <a:rPr lang="en-US" sz="3600" b="1" dirty="0">
                <a:solidFill>
                  <a:srgbClr val="C00000"/>
                </a:solidFill>
                <a:latin typeface="Arial Narrow" pitchFamily="34" charset="0"/>
              </a:rPr>
              <a:t>Week </a:t>
            </a:r>
            <a:r>
              <a:rPr lang="en-US" sz="3600" b="1" dirty="0" smtClean="0">
                <a:solidFill>
                  <a:srgbClr val="C00000"/>
                </a:solidFill>
                <a:latin typeface="Arial Narrow" pitchFamily="34" charset="0"/>
              </a:rPr>
              <a:t>#11</a:t>
            </a:r>
            <a:endParaRPr lang="en-US" sz="3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3495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ds.exblog.jp/pds/1/201201/03/09/b0166909_132353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928" y="250813"/>
            <a:ext cx="6342207" cy="6390133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7850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468313" y="-163406"/>
            <a:ext cx="8211824" cy="3920480"/>
          </a:xfrm>
          <a:prstGeom prst="rect">
            <a:avLst/>
          </a:prstGeom>
        </p:spPr>
        <p:txBody>
          <a:bodyPr/>
          <a:lstStyle/>
          <a:p>
            <a:r>
              <a:rPr lang="en-US" sz="54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Impact" panose="020B0806030902050204" pitchFamily="34" charset="0"/>
              </a:rPr>
              <a:t>How often do you struggle with worry?</a:t>
            </a:r>
            <a:endParaRPr lang="en-US" sz="54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0658" y="6380976"/>
            <a:ext cx="83385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6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#11 </a:t>
            </a:r>
            <a:endParaRPr lang="en-US" sz="26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4" name="Picture 3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40668" y="6397974"/>
            <a:ext cx="637142" cy="53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4998702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0658" y="6380976"/>
            <a:ext cx="83385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6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#11 </a:t>
            </a:r>
            <a:endParaRPr lang="en-US" sz="26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5" name="Picture 4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40668" y="6397974"/>
            <a:ext cx="637142" cy="53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-6397" y="52559"/>
            <a:ext cx="9143999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Impact" pitchFamily="34" charset="0"/>
              </a:rPr>
              <a:t>Defeating the Problem of Worry</a:t>
            </a:r>
            <a:endParaRPr lang="en-US" sz="4800" b="1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latin typeface="Impac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" y="833475"/>
            <a:ext cx="9143999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Impact" pitchFamily="34" charset="0"/>
              </a:rPr>
              <a:t>A Study of Matthew 6:25-34</a:t>
            </a:r>
            <a:endParaRPr lang="en-US" sz="2800" b="1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latin typeface="Impact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065124" y="2321345"/>
            <a:ext cx="3933833" cy="3086343"/>
          </a:xfrm>
          <a:prstGeom prst="roundRect">
            <a:avLst>
              <a:gd name="adj" fmla="val 3750"/>
            </a:avLst>
          </a:prstGeom>
          <a:solidFill>
            <a:srgbClr val="000000"/>
          </a:solidFill>
          <a:ln w="28575">
            <a:solidFill>
              <a:srgbClr val="92D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147286" y="2470471"/>
            <a:ext cx="39903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</a:rPr>
              <a:t>Key Examples: </a:t>
            </a:r>
          </a:p>
          <a:p>
            <a:pPr marL="514350" indent="-514350"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</a:pPr>
            <a:endParaRPr lang="en-US" sz="1000" b="1" dirty="0" smtClean="0">
              <a:effectLst>
                <a:outerShdw blurRad="50800" dist="50800" dir="5400000" algn="ctr" rotWithShape="0">
                  <a:schemeClr val="bg1"/>
                </a:outerShdw>
              </a:effectLst>
              <a:latin typeface="Arial Narrow" pitchFamily="34" charset="0"/>
            </a:endParaRPr>
          </a:p>
          <a:p>
            <a:pPr marL="514350" indent="-514350"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8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</a:rPr>
              <a:t>Martha (Luke 10:41-42)</a:t>
            </a:r>
          </a:p>
          <a:p>
            <a:pPr marL="514350" indent="-514350"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</a:pPr>
            <a:endParaRPr lang="en-US" sz="1000" b="1" dirty="0" smtClean="0">
              <a:effectLst>
                <a:outerShdw blurRad="50800" dist="50800" dir="5400000" algn="ctr" rotWithShape="0">
                  <a:schemeClr val="bg1"/>
                </a:outerShdw>
              </a:effectLst>
              <a:latin typeface="Arial Narrow" pitchFamily="34" charset="0"/>
            </a:endParaRPr>
          </a:p>
          <a:p>
            <a:pPr marL="514350" indent="-514350"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8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</a:rPr>
              <a:t>Those with hearts like the thorny ground (Matthew 13:22).</a:t>
            </a:r>
          </a:p>
          <a:p>
            <a:pPr marL="514350" indent="-514350"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</a:pPr>
            <a:endParaRPr lang="en-US" sz="3200" b="1" dirty="0" smtClean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51765" y="1473406"/>
            <a:ext cx="7295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 defTabSz="860425">
              <a:spcAft>
                <a:spcPts val="1800"/>
              </a:spcAft>
              <a:tabLst>
                <a:tab pos="1828800" algn="l"/>
              </a:tabLst>
            </a:pPr>
            <a:r>
              <a:rPr lang="en-US" sz="4000" b="1" dirty="0" smtClean="0"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How do we do it?		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8471" y="1613235"/>
            <a:ext cx="559997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defTabSz="860425">
              <a:spcAft>
                <a:spcPts val="1800"/>
              </a:spcAft>
              <a:buFont typeface="Arial" charset="0"/>
              <a:buChar char="•"/>
              <a:tabLst>
                <a:tab pos="1828800" algn="l"/>
              </a:tabLst>
            </a:pPr>
            <a:endParaRPr lang="en-US" sz="3200" b="1" dirty="0" smtClean="0"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101600" dist="63500" dir="5400000" algn="ctr" rotWithShape="0">
                  <a:srgbClr val="000000"/>
                </a:outerShdw>
              </a:effectLst>
              <a:latin typeface="Arial Narrow" pitchFamily="34" charset="0"/>
              <a:cs typeface="Aharoni" pitchFamily="2" charset="-79"/>
            </a:endParaRPr>
          </a:p>
          <a:p>
            <a:pPr marL="514350" indent="-514350" defTabSz="860425">
              <a:spcAft>
                <a:spcPts val="1800"/>
              </a:spcAft>
              <a:buFont typeface="Arial" charset="0"/>
              <a:buChar char="•"/>
              <a:tabLst>
                <a:tab pos="1828800" algn="l"/>
              </a:tabLst>
            </a:pPr>
            <a:r>
              <a:rPr lang="en-US" sz="32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Check our priorities. </a:t>
            </a:r>
          </a:p>
          <a:p>
            <a:pPr defTabSz="860425">
              <a:spcAft>
                <a:spcPts val="1800"/>
              </a:spcAft>
              <a:tabLst>
                <a:tab pos="1828800" algn="l"/>
              </a:tabLst>
            </a:pPr>
            <a:endParaRPr lang="en-US" sz="3200" b="1" dirty="0" smtClean="0"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101600" dist="63500" dir="5400000" algn="ctr" rotWithShape="0">
                  <a:srgbClr val="000000"/>
                </a:outerShdw>
              </a:effectLst>
              <a:latin typeface="Arial Narrow" pitchFamily="34" charset="0"/>
              <a:cs typeface="Aharoni" pitchFamily="2" charset="-79"/>
            </a:endParaRPr>
          </a:p>
          <a:p>
            <a:pPr marL="514350" indent="-514350" defTabSz="860425">
              <a:spcAft>
                <a:spcPts val="1800"/>
              </a:spcAft>
              <a:buFont typeface="Arial" charset="0"/>
              <a:buChar char="•"/>
              <a:tabLst>
                <a:tab pos="1828800" algn="l"/>
              </a:tabLst>
            </a:pPr>
            <a:endParaRPr lang="en-US" sz="3200" b="1" dirty="0" smtClean="0"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101600" dist="63500" dir="5400000" algn="ctr" rotWithShape="0">
                  <a:srgbClr val="000000"/>
                </a:outerShdw>
              </a:effectLst>
              <a:latin typeface="Arial Narrow" pitchFamily="34" charset="0"/>
              <a:cs typeface="Aharoni" pitchFamily="2" charset="-79"/>
            </a:endParaRPr>
          </a:p>
          <a:p>
            <a:pPr marL="514350" indent="-514350" algn="ctr" defTabSz="860425">
              <a:spcAft>
                <a:spcPts val="1800"/>
              </a:spcAft>
              <a:tabLst>
                <a:tab pos="1828800" algn="l"/>
              </a:tabLst>
            </a:pPr>
            <a:r>
              <a:rPr lang="en-US" sz="32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9138595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 animBg="1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0658" y="6380976"/>
            <a:ext cx="83385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6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#11 </a:t>
            </a:r>
            <a:endParaRPr lang="en-US" sz="26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5" name="Picture 4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40668" y="6397974"/>
            <a:ext cx="637142" cy="53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-6397" y="52559"/>
            <a:ext cx="9143999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Impact" pitchFamily="34" charset="0"/>
              </a:rPr>
              <a:t>Defeating the Problem of Worry</a:t>
            </a:r>
            <a:endParaRPr lang="en-US" sz="4800" b="1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latin typeface="Impac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" y="833475"/>
            <a:ext cx="9143999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Impact" pitchFamily="34" charset="0"/>
              </a:rPr>
              <a:t>A Study of Matthew 6:25-34</a:t>
            </a:r>
            <a:endParaRPr lang="en-US" sz="2800" b="1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latin typeface="Impact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065124" y="2321345"/>
            <a:ext cx="3933833" cy="3086343"/>
          </a:xfrm>
          <a:prstGeom prst="roundRect">
            <a:avLst>
              <a:gd name="adj" fmla="val 3750"/>
            </a:avLst>
          </a:prstGeom>
          <a:solidFill>
            <a:srgbClr val="000000"/>
          </a:solidFill>
          <a:ln w="28575">
            <a:solidFill>
              <a:srgbClr val="92D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147286" y="2470471"/>
            <a:ext cx="399031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</a:rPr>
              <a:t>Key Examples: </a:t>
            </a:r>
          </a:p>
          <a:p>
            <a:pPr marL="514350" indent="-514350"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</a:pPr>
            <a:endParaRPr lang="en-US" sz="1000" b="1" dirty="0" smtClean="0">
              <a:effectLst>
                <a:outerShdw blurRad="50800" dist="50800" dir="5400000" algn="ctr" rotWithShape="0">
                  <a:schemeClr val="bg1"/>
                </a:outerShdw>
              </a:effectLst>
              <a:latin typeface="Arial Narrow" pitchFamily="34" charset="0"/>
            </a:endParaRPr>
          </a:p>
          <a:p>
            <a:pPr marL="514350" indent="-514350"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8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</a:rPr>
              <a:t>The birds (vs. 26)</a:t>
            </a:r>
          </a:p>
          <a:p>
            <a:pPr marL="514350" indent="-514350"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</a:pPr>
            <a:endParaRPr lang="en-US" sz="1000" b="1" dirty="0" smtClean="0">
              <a:effectLst>
                <a:outerShdw blurRad="50800" dist="50800" dir="5400000" algn="ctr" rotWithShape="0">
                  <a:schemeClr val="bg1"/>
                </a:outerShdw>
              </a:effectLst>
              <a:latin typeface="Arial Narrow" pitchFamily="34" charset="0"/>
            </a:endParaRPr>
          </a:p>
          <a:p>
            <a:pPr marL="514350" indent="-514350"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8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</a:rPr>
              <a:t>The lilies (vss. 28-29)</a:t>
            </a:r>
          </a:p>
          <a:p>
            <a:pPr marL="514350" indent="-514350"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</a:pPr>
            <a:endParaRPr lang="en-US" sz="1000" b="1" dirty="0" smtClean="0">
              <a:effectLst>
                <a:outerShdw blurRad="50800" dist="50800" dir="5400000" algn="ctr" rotWithShape="0">
                  <a:schemeClr val="bg1"/>
                </a:outerShdw>
              </a:effectLst>
              <a:latin typeface="Arial Narrow" pitchFamily="34" charset="0"/>
            </a:endParaRPr>
          </a:p>
          <a:p>
            <a:pPr marL="514350" indent="-514350"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8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</a:rPr>
              <a:t>The grass (vs. 30)</a:t>
            </a:r>
          </a:p>
          <a:p>
            <a:pPr marL="514350" indent="-514350"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</a:pPr>
            <a:endParaRPr lang="en-US" sz="3200" b="1" dirty="0" smtClean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51765" y="1473406"/>
            <a:ext cx="7295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 defTabSz="860425">
              <a:spcAft>
                <a:spcPts val="1800"/>
              </a:spcAft>
              <a:tabLst>
                <a:tab pos="1828800" algn="l"/>
              </a:tabLst>
            </a:pPr>
            <a:r>
              <a:rPr lang="en-US" sz="4000" b="1" dirty="0" smtClean="0"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How do we do it?		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8471" y="1613235"/>
            <a:ext cx="5599978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defTabSz="860425">
              <a:spcAft>
                <a:spcPts val="1800"/>
              </a:spcAft>
              <a:buFont typeface="Arial" charset="0"/>
              <a:buChar char="•"/>
              <a:tabLst>
                <a:tab pos="1828800" algn="l"/>
              </a:tabLst>
            </a:pPr>
            <a:endParaRPr lang="en-US" sz="3200" b="1" dirty="0" smtClean="0"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101600" dist="63500" dir="5400000" algn="ctr" rotWithShape="0">
                  <a:srgbClr val="000000"/>
                </a:outerShdw>
              </a:effectLst>
              <a:latin typeface="Arial Narrow" pitchFamily="34" charset="0"/>
              <a:cs typeface="Aharoni" pitchFamily="2" charset="-79"/>
            </a:endParaRPr>
          </a:p>
          <a:p>
            <a:pPr marL="514350" indent="-514350" defTabSz="860425">
              <a:spcAft>
                <a:spcPts val="1800"/>
              </a:spcAft>
              <a:buFont typeface="Arial" charset="0"/>
              <a:buChar char="•"/>
              <a:tabLst>
                <a:tab pos="1828800" algn="l"/>
              </a:tabLst>
            </a:pPr>
            <a:r>
              <a:rPr lang="en-US" sz="32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Check our priorities. </a:t>
            </a:r>
          </a:p>
          <a:p>
            <a:pPr marL="514350" indent="-514350" defTabSz="860425">
              <a:spcAft>
                <a:spcPts val="1800"/>
              </a:spcAft>
              <a:buFont typeface="Arial" charset="0"/>
              <a:buChar char="•"/>
              <a:tabLst>
                <a:tab pos="1828800" algn="l"/>
              </a:tabLst>
            </a:pPr>
            <a:r>
              <a:rPr lang="en-US" sz="32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Trust God!</a:t>
            </a:r>
          </a:p>
          <a:p>
            <a:pPr defTabSz="860425">
              <a:spcAft>
                <a:spcPts val="1800"/>
              </a:spcAft>
              <a:tabLst>
                <a:tab pos="1828800" algn="l"/>
              </a:tabLst>
            </a:pPr>
            <a:endParaRPr lang="en-US" sz="3200" b="1" dirty="0" smtClean="0"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101600" dist="63500" dir="5400000" algn="ctr" rotWithShape="0">
                  <a:srgbClr val="000000"/>
                </a:outerShdw>
              </a:effectLst>
              <a:latin typeface="Arial Narrow" pitchFamily="34" charset="0"/>
              <a:cs typeface="Aharoni" pitchFamily="2" charset="-79"/>
            </a:endParaRPr>
          </a:p>
          <a:p>
            <a:pPr marL="514350" indent="-514350" defTabSz="860425">
              <a:spcAft>
                <a:spcPts val="1800"/>
              </a:spcAft>
              <a:buFont typeface="Arial" charset="0"/>
              <a:buChar char="•"/>
              <a:tabLst>
                <a:tab pos="1828800" algn="l"/>
              </a:tabLst>
            </a:pPr>
            <a:endParaRPr lang="en-US" sz="3200" b="1" dirty="0" smtClean="0"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101600" dist="63500" dir="5400000" algn="ctr" rotWithShape="0">
                  <a:srgbClr val="000000"/>
                </a:outerShdw>
              </a:effectLst>
              <a:latin typeface="Arial Narrow" pitchFamily="34" charset="0"/>
              <a:cs typeface="Aharoni" pitchFamily="2" charset="-79"/>
            </a:endParaRPr>
          </a:p>
          <a:p>
            <a:pPr marL="514350" indent="-514350" algn="ctr" defTabSz="860425">
              <a:spcAft>
                <a:spcPts val="1800"/>
              </a:spcAft>
              <a:tabLst>
                <a:tab pos="1828800" algn="l"/>
              </a:tabLst>
            </a:pPr>
            <a:r>
              <a:rPr lang="en-US" sz="32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5600217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0658" y="6380976"/>
            <a:ext cx="83385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6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#11 </a:t>
            </a:r>
            <a:endParaRPr lang="en-US" sz="26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5" name="Picture 4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40668" y="6397974"/>
            <a:ext cx="637142" cy="53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48471" y="1613235"/>
            <a:ext cx="5599978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defTabSz="860425">
              <a:spcAft>
                <a:spcPts val="1800"/>
              </a:spcAft>
              <a:buFont typeface="Arial" charset="0"/>
              <a:buChar char="•"/>
              <a:tabLst>
                <a:tab pos="1828800" algn="l"/>
              </a:tabLst>
            </a:pPr>
            <a:endParaRPr lang="en-US" sz="3200" b="1" dirty="0" smtClean="0"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101600" dist="63500" dir="5400000" algn="ctr" rotWithShape="0">
                  <a:srgbClr val="000000"/>
                </a:outerShdw>
              </a:effectLst>
              <a:latin typeface="Arial Narrow" pitchFamily="34" charset="0"/>
              <a:cs typeface="Aharoni" pitchFamily="2" charset="-79"/>
            </a:endParaRPr>
          </a:p>
          <a:p>
            <a:pPr marL="514350" indent="-514350" defTabSz="860425">
              <a:spcAft>
                <a:spcPts val="1800"/>
              </a:spcAft>
              <a:buFont typeface="Arial" charset="0"/>
              <a:buChar char="•"/>
              <a:tabLst>
                <a:tab pos="1828800" algn="l"/>
              </a:tabLst>
            </a:pPr>
            <a:r>
              <a:rPr lang="en-US" sz="32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Check our priorities. </a:t>
            </a:r>
          </a:p>
          <a:p>
            <a:pPr marL="514350" indent="-514350" defTabSz="860425">
              <a:spcAft>
                <a:spcPts val="1800"/>
              </a:spcAft>
              <a:buFont typeface="Arial" charset="0"/>
              <a:buChar char="•"/>
              <a:tabLst>
                <a:tab pos="1828800" algn="l"/>
              </a:tabLst>
            </a:pPr>
            <a:r>
              <a:rPr lang="en-US" sz="32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Trust God!</a:t>
            </a:r>
          </a:p>
          <a:p>
            <a:pPr marL="514350" indent="-514350" defTabSz="860425">
              <a:spcAft>
                <a:spcPts val="1800"/>
              </a:spcAft>
              <a:buFont typeface="Arial" charset="0"/>
              <a:buChar char="•"/>
              <a:tabLst>
                <a:tab pos="1828800" algn="l"/>
              </a:tabLst>
            </a:pPr>
            <a:r>
              <a:rPr lang="en-US" sz="32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Understand that worrying                       won’t change anything.</a:t>
            </a:r>
          </a:p>
          <a:p>
            <a:pPr defTabSz="860425">
              <a:spcAft>
                <a:spcPts val="1800"/>
              </a:spcAft>
              <a:tabLst>
                <a:tab pos="1828800" algn="l"/>
              </a:tabLst>
            </a:pPr>
            <a:endParaRPr lang="en-US" sz="3200" b="1" dirty="0" smtClean="0"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101600" dist="63500" dir="5400000" algn="ctr" rotWithShape="0">
                  <a:srgbClr val="000000"/>
                </a:outerShdw>
              </a:effectLst>
              <a:latin typeface="Arial Narrow" pitchFamily="34" charset="0"/>
              <a:cs typeface="Aharoni" pitchFamily="2" charset="-79"/>
            </a:endParaRPr>
          </a:p>
          <a:p>
            <a:pPr marL="514350" indent="-514350" defTabSz="860425">
              <a:spcAft>
                <a:spcPts val="1800"/>
              </a:spcAft>
              <a:buFont typeface="Arial" charset="0"/>
              <a:buChar char="•"/>
              <a:tabLst>
                <a:tab pos="1828800" algn="l"/>
              </a:tabLst>
            </a:pPr>
            <a:endParaRPr lang="en-US" sz="3200" b="1" dirty="0" smtClean="0"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101600" dist="63500" dir="5400000" algn="ctr" rotWithShape="0">
                  <a:srgbClr val="000000"/>
                </a:outerShdw>
              </a:effectLst>
              <a:latin typeface="Arial Narrow" pitchFamily="34" charset="0"/>
              <a:cs typeface="Aharoni" pitchFamily="2" charset="-79"/>
            </a:endParaRPr>
          </a:p>
          <a:p>
            <a:pPr marL="514350" indent="-514350" algn="ctr" defTabSz="860425">
              <a:spcAft>
                <a:spcPts val="1800"/>
              </a:spcAft>
              <a:tabLst>
                <a:tab pos="1828800" algn="l"/>
              </a:tabLst>
            </a:pPr>
            <a:r>
              <a:rPr lang="en-US" sz="32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		</a:t>
            </a:r>
          </a:p>
        </p:txBody>
      </p:sp>
      <p:sp>
        <p:nvSpPr>
          <p:cNvPr id="9" name="Rectangle 8"/>
          <p:cNvSpPr/>
          <p:nvPr/>
        </p:nvSpPr>
        <p:spPr>
          <a:xfrm>
            <a:off x="-6397" y="52559"/>
            <a:ext cx="9143999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Impact" pitchFamily="34" charset="0"/>
              </a:rPr>
              <a:t>Defeating the Problem of Worry</a:t>
            </a:r>
            <a:endParaRPr lang="en-US" sz="4800" b="1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latin typeface="Impac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" y="833475"/>
            <a:ext cx="9143999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Impact" pitchFamily="34" charset="0"/>
              </a:rPr>
              <a:t>A Study of Matthew 6:25-34</a:t>
            </a:r>
            <a:endParaRPr lang="en-US" sz="2800" b="1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latin typeface="Impac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51765" y="1473406"/>
            <a:ext cx="7295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 defTabSz="860425">
              <a:spcAft>
                <a:spcPts val="1800"/>
              </a:spcAft>
              <a:tabLst>
                <a:tab pos="1828800" algn="l"/>
              </a:tabLst>
            </a:pPr>
            <a:r>
              <a:rPr lang="en-US" sz="4000" b="1" dirty="0" smtClean="0"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How do we do it?		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065124" y="2321345"/>
            <a:ext cx="3933833" cy="3086343"/>
          </a:xfrm>
          <a:prstGeom prst="roundRect">
            <a:avLst>
              <a:gd name="adj" fmla="val 3750"/>
            </a:avLst>
          </a:prstGeom>
          <a:solidFill>
            <a:srgbClr val="000000"/>
          </a:solidFill>
          <a:ln w="28575">
            <a:solidFill>
              <a:srgbClr val="92D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147286" y="2470471"/>
            <a:ext cx="399031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</a:rPr>
              <a:t>Instead of worrying…</a:t>
            </a:r>
          </a:p>
          <a:p>
            <a:pPr marL="514350" indent="-514350"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</a:pPr>
            <a:endParaRPr lang="en-US" sz="1000" b="1" dirty="0" smtClean="0">
              <a:effectLst>
                <a:outerShdw blurRad="50800" dist="50800" dir="5400000" algn="ctr" rotWithShape="0">
                  <a:schemeClr val="bg1"/>
                </a:outerShdw>
              </a:effectLst>
              <a:latin typeface="Arial Narrow" pitchFamily="34" charset="0"/>
            </a:endParaRPr>
          </a:p>
          <a:p>
            <a:pPr marL="514350" indent="-514350"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8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</a:rPr>
              <a:t>We need to pray.</a:t>
            </a:r>
          </a:p>
          <a:p>
            <a:pPr marL="514350" indent="-514350"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</a:pPr>
            <a:endParaRPr lang="en-US" sz="1000" b="1" dirty="0" smtClean="0">
              <a:effectLst>
                <a:outerShdw blurRad="50800" dist="50800" dir="5400000" algn="ctr" rotWithShape="0">
                  <a:schemeClr val="bg1"/>
                </a:outerShdw>
              </a:effectLst>
              <a:latin typeface="Arial Narrow" pitchFamily="34" charset="0"/>
            </a:endParaRPr>
          </a:p>
          <a:p>
            <a:pPr marL="514350" indent="-514350"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8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</a:rPr>
              <a:t>We need to trust God.</a:t>
            </a:r>
          </a:p>
          <a:p>
            <a:pPr marL="514350" indent="-514350"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</a:pPr>
            <a:endParaRPr lang="en-US" sz="1000" b="1" dirty="0" smtClean="0">
              <a:effectLst>
                <a:outerShdw blurRad="50800" dist="50800" dir="5400000" algn="ctr" rotWithShape="0">
                  <a:schemeClr val="bg1"/>
                </a:outerShdw>
              </a:effectLst>
              <a:latin typeface="Arial Narrow" pitchFamily="34" charset="0"/>
            </a:endParaRPr>
          </a:p>
          <a:p>
            <a:pPr marL="514350" indent="-514350"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8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</a:rPr>
              <a:t>We need to count our blessings.</a:t>
            </a:r>
          </a:p>
          <a:p>
            <a:pPr marL="514350" indent="-514350"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</a:pPr>
            <a:endParaRPr lang="en-US" sz="3200" b="1" dirty="0" smtClean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1833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0658" y="6380976"/>
            <a:ext cx="83385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6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#11 </a:t>
            </a:r>
            <a:endParaRPr lang="en-US" sz="26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5" name="Picture 4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40668" y="6397974"/>
            <a:ext cx="637142" cy="53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48471" y="1613235"/>
            <a:ext cx="5599978" cy="663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defTabSz="860425">
              <a:spcAft>
                <a:spcPts val="1800"/>
              </a:spcAft>
              <a:buFont typeface="Arial" charset="0"/>
              <a:buChar char="•"/>
              <a:tabLst>
                <a:tab pos="1828800" algn="l"/>
              </a:tabLst>
            </a:pPr>
            <a:endParaRPr lang="en-US" sz="3200" b="1" dirty="0" smtClean="0"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101600" dist="63500" dir="5400000" algn="ctr" rotWithShape="0">
                  <a:srgbClr val="000000"/>
                </a:outerShdw>
              </a:effectLst>
              <a:latin typeface="Arial Narrow" pitchFamily="34" charset="0"/>
              <a:cs typeface="Aharoni" pitchFamily="2" charset="-79"/>
            </a:endParaRPr>
          </a:p>
          <a:p>
            <a:pPr marL="514350" indent="-514350" defTabSz="860425">
              <a:spcAft>
                <a:spcPts val="1800"/>
              </a:spcAft>
              <a:buFont typeface="Arial" charset="0"/>
              <a:buChar char="•"/>
              <a:tabLst>
                <a:tab pos="1828800" algn="l"/>
              </a:tabLst>
            </a:pPr>
            <a:r>
              <a:rPr lang="en-US" sz="32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Check our priorities. </a:t>
            </a:r>
          </a:p>
          <a:p>
            <a:pPr marL="514350" indent="-514350" defTabSz="860425">
              <a:spcAft>
                <a:spcPts val="1800"/>
              </a:spcAft>
              <a:buFont typeface="Arial" charset="0"/>
              <a:buChar char="•"/>
              <a:tabLst>
                <a:tab pos="1828800" algn="l"/>
              </a:tabLst>
            </a:pPr>
            <a:r>
              <a:rPr lang="en-US" sz="32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Trust God!</a:t>
            </a:r>
          </a:p>
          <a:p>
            <a:pPr marL="514350" indent="-514350" defTabSz="860425">
              <a:spcAft>
                <a:spcPts val="1800"/>
              </a:spcAft>
              <a:buFont typeface="Arial" charset="0"/>
              <a:buChar char="•"/>
              <a:tabLst>
                <a:tab pos="1828800" algn="l"/>
              </a:tabLst>
            </a:pPr>
            <a:r>
              <a:rPr lang="en-US" sz="32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Understand that worrying                       won’t change anything.</a:t>
            </a:r>
          </a:p>
          <a:p>
            <a:pPr marL="514350" indent="-514350" defTabSz="860425">
              <a:spcAft>
                <a:spcPts val="1800"/>
              </a:spcAft>
              <a:buFont typeface="Arial" charset="0"/>
              <a:buChar char="•"/>
              <a:tabLst>
                <a:tab pos="1828800" algn="l"/>
              </a:tabLst>
            </a:pPr>
            <a:r>
              <a:rPr lang="en-US" sz="32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Take life one day at a                      time!</a:t>
            </a:r>
          </a:p>
          <a:p>
            <a:pPr defTabSz="860425">
              <a:spcAft>
                <a:spcPts val="1800"/>
              </a:spcAft>
              <a:tabLst>
                <a:tab pos="1828800" algn="l"/>
              </a:tabLst>
            </a:pPr>
            <a:endParaRPr lang="en-US" sz="3200" b="1" dirty="0" smtClean="0"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101600" dist="63500" dir="5400000" algn="ctr" rotWithShape="0">
                  <a:srgbClr val="000000"/>
                </a:outerShdw>
              </a:effectLst>
              <a:latin typeface="Arial Narrow" pitchFamily="34" charset="0"/>
              <a:cs typeface="Aharoni" pitchFamily="2" charset="-79"/>
            </a:endParaRPr>
          </a:p>
          <a:p>
            <a:pPr marL="514350" indent="-514350" defTabSz="860425">
              <a:spcAft>
                <a:spcPts val="1800"/>
              </a:spcAft>
              <a:buFont typeface="Arial" charset="0"/>
              <a:buChar char="•"/>
              <a:tabLst>
                <a:tab pos="1828800" algn="l"/>
              </a:tabLst>
            </a:pPr>
            <a:endParaRPr lang="en-US" sz="3200" b="1" dirty="0" smtClean="0"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101600" dist="63500" dir="5400000" algn="ctr" rotWithShape="0">
                  <a:srgbClr val="000000"/>
                </a:outerShdw>
              </a:effectLst>
              <a:latin typeface="Arial Narrow" pitchFamily="34" charset="0"/>
              <a:cs typeface="Aharoni" pitchFamily="2" charset="-79"/>
            </a:endParaRPr>
          </a:p>
          <a:p>
            <a:pPr marL="514350" indent="-514350" algn="ctr" defTabSz="860425">
              <a:spcAft>
                <a:spcPts val="1800"/>
              </a:spcAft>
              <a:tabLst>
                <a:tab pos="1828800" algn="l"/>
              </a:tabLst>
            </a:pPr>
            <a:r>
              <a:rPr lang="en-US" sz="32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		</a:t>
            </a:r>
          </a:p>
        </p:txBody>
      </p:sp>
      <p:sp>
        <p:nvSpPr>
          <p:cNvPr id="9" name="Rectangle 8"/>
          <p:cNvSpPr/>
          <p:nvPr/>
        </p:nvSpPr>
        <p:spPr>
          <a:xfrm>
            <a:off x="-6397" y="52559"/>
            <a:ext cx="9143999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Impact" pitchFamily="34" charset="0"/>
              </a:rPr>
              <a:t>Defeating the Problem of Worry</a:t>
            </a:r>
            <a:endParaRPr lang="en-US" sz="4800" b="1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latin typeface="Impac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" y="833475"/>
            <a:ext cx="9143999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Impact" pitchFamily="34" charset="0"/>
              </a:rPr>
              <a:t>A Study of Matthew 6:25-34</a:t>
            </a:r>
            <a:endParaRPr lang="en-US" sz="2800" b="1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latin typeface="Impac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51765" y="1473406"/>
            <a:ext cx="7295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 defTabSz="860425">
              <a:spcAft>
                <a:spcPts val="1800"/>
              </a:spcAft>
              <a:tabLst>
                <a:tab pos="1828800" algn="l"/>
              </a:tabLst>
            </a:pPr>
            <a:r>
              <a:rPr lang="en-US" sz="4000" b="1" dirty="0" smtClean="0"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How do we do it?		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065124" y="2321345"/>
            <a:ext cx="3933833" cy="3982514"/>
          </a:xfrm>
          <a:prstGeom prst="roundRect">
            <a:avLst>
              <a:gd name="adj" fmla="val 3750"/>
            </a:avLst>
          </a:prstGeom>
          <a:solidFill>
            <a:srgbClr val="000000"/>
          </a:solidFill>
          <a:ln w="28575">
            <a:solidFill>
              <a:srgbClr val="92D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147286" y="2470471"/>
            <a:ext cx="399031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</a:rPr>
              <a:t>This includes…</a:t>
            </a:r>
          </a:p>
          <a:p>
            <a:pPr marL="514350" indent="-514350"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</a:pPr>
            <a:endParaRPr lang="en-US" sz="1000" b="1" dirty="0" smtClean="0">
              <a:effectLst>
                <a:outerShdw blurRad="50800" dist="50800" dir="5400000" algn="ctr" rotWithShape="0">
                  <a:schemeClr val="bg1"/>
                </a:outerShdw>
              </a:effectLst>
              <a:latin typeface="Arial Narrow" pitchFamily="34" charset="0"/>
            </a:endParaRPr>
          </a:p>
          <a:p>
            <a:pPr marL="514350" indent="-514350"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6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</a:rPr>
              <a:t>Stopping and “smelling the roses.” </a:t>
            </a:r>
          </a:p>
          <a:p>
            <a:pPr marL="514350" indent="-514350"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</a:pPr>
            <a:endParaRPr lang="en-US" sz="1000" b="1" dirty="0" smtClean="0">
              <a:effectLst>
                <a:outerShdw blurRad="50800" dist="50800" dir="5400000" algn="ctr" rotWithShape="0">
                  <a:schemeClr val="bg1"/>
                </a:outerShdw>
              </a:effectLst>
              <a:latin typeface="Arial Narrow" pitchFamily="34" charset="0"/>
            </a:endParaRPr>
          </a:p>
          <a:p>
            <a:pPr marL="514350" indent="-514350"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6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</a:rPr>
              <a:t>Understanding that            there is only so much    we can do in a day.</a:t>
            </a:r>
          </a:p>
          <a:p>
            <a:pPr marL="514350" indent="-514350"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</a:pPr>
            <a:endParaRPr lang="en-US" sz="1000" b="1" dirty="0" smtClean="0">
              <a:effectLst>
                <a:outerShdw blurRad="50800" dist="50800" dir="5400000" algn="ctr" rotWithShape="0">
                  <a:schemeClr val="bg1"/>
                </a:outerShdw>
              </a:effectLst>
              <a:latin typeface="Arial Narrow" pitchFamily="34" charset="0"/>
            </a:endParaRPr>
          </a:p>
          <a:p>
            <a:pPr marL="514350" indent="-514350"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6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</a:rPr>
              <a:t>Using today to do       what is most important.  </a:t>
            </a:r>
          </a:p>
          <a:p>
            <a:pPr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endParaRPr lang="en-US" sz="1000" b="1" dirty="0" smtClean="0">
              <a:effectLst>
                <a:outerShdw blurRad="50800" dist="50800" dir="5400000" algn="ctr" rotWithShape="0">
                  <a:schemeClr val="bg1"/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1557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6298</TotalTime>
  <Words>265</Words>
  <Application>Microsoft Macintosh PowerPoint</Application>
  <PresentationFormat>On-screen Show (4:3)</PresentationFormat>
  <Paragraphs>73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Adelle-Regular</vt:lpstr>
      <vt:lpstr>Aharoni</vt:lpstr>
      <vt:lpstr>Apple Chancery</vt:lpstr>
      <vt:lpstr>Arial</vt:lpstr>
      <vt:lpstr>Arial Narrow</vt:lpstr>
      <vt:lpstr>Calibri</vt:lpstr>
      <vt:lpstr>Impact</vt:lpstr>
      <vt:lpstr>Trebuchet MS</vt:lpstr>
      <vt:lpstr>1_Default Design</vt:lpstr>
      <vt:lpstr>1_Default</vt:lpstr>
      <vt:lpstr>3_Default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A Banning</dc:creator>
  <cp:lastModifiedBy>Genesia Jeffries</cp:lastModifiedBy>
  <cp:revision>146</cp:revision>
  <dcterms:created xsi:type="dcterms:W3CDTF">2009-10-23T11:28:52Z</dcterms:created>
  <dcterms:modified xsi:type="dcterms:W3CDTF">2017-03-12T03:48:45Z</dcterms:modified>
</cp:coreProperties>
</file>