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9"/>
  </p:notesMasterIdLst>
  <p:sldIdLst>
    <p:sldId id="257" r:id="rId3"/>
    <p:sldId id="261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/>
    <p:restoredTop sz="94665"/>
  </p:normalViewPr>
  <p:slideViewPr>
    <p:cSldViewPr snapToGrid="0">
      <p:cViewPr varScale="1">
        <p:scale>
          <a:sx n="95" d="100"/>
          <a:sy n="95" d="100"/>
        </p:scale>
        <p:origin x="176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04149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10976" y="5023367"/>
            <a:ext cx="3314112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0350D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0224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7226" y="1420744"/>
            <a:ext cx="6912980" cy="3454544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10976" y="5023367"/>
            <a:ext cx="3314112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0350D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5649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3771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0225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1437" y="148135"/>
            <a:ext cx="3453583" cy="164850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248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2334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2096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2/11/17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14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</a:t>
            </a:r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83181" y="751418"/>
            <a:ext cx="796769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 smtClean="0">
                <a:solidFill>
                  <a:srgbClr val="000000"/>
                </a:solidFill>
                <a:latin typeface="AR CENA" charset="0"/>
                <a:ea typeface="AR CENA" charset="0"/>
                <a:cs typeface="AR CENA" charset="0"/>
              </a:rPr>
              <a:t>“A disciple is not above his teacher, nor a slave above his master. It is enough for the disciple that he become like the teacher, and the slave like his master.”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 smtClean="0">
                <a:solidFill>
                  <a:srgbClr val="000000"/>
                </a:solidFill>
                <a:latin typeface="AR CENA" charset="0"/>
                <a:ea typeface="AR CENA" charset="0"/>
                <a:cs typeface="AR CENA" charset="0"/>
              </a:rPr>
              <a:t>                  - Matthew 10:24-25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8232" y="6335713"/>
            <a:ext cx="833853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#7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Picture 7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19472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432158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10959" y="1325024"/>
            <a:ext cx="7418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8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b="1" dirty="0" smtClean="0">
                <a:solidFill>
                  <a:srgbClr val="000000"/>
                </a:solidFill>
                <a:latin typeface="Tahoma" charset="0"/>
              </a:rPr>
              <a:t>  Awareness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98139" y="2737708"/>
            <a:ext cx="9272618" cy="249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35000"/>
              </a:spcBef>
              <a:spcAft>
                <a:spcPct val="0"/>
              </a:spcAft>
            </a:pPr>
            <a:endParaRPr lang="en-US" altLang="en-US" sz="500" b="1" dirty="0">
              <a:solidFill>
                <a:srgbClr val="000000"/>
              </a:solidFill>
              <a:latin typeface="Tahoma" charset="0"/>
            </a:endParaRPr>
          </a:p>
          <a:p>
            <a:pPr marL="514350" indent="-514350" eaLnBrk="1" fontAlgn="base" hangingPunct="1">
              <a:spcBef>
                <a:spcPct val="35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Tahoma" charset="0"/>
              </a:rPr>
              <a:t>The disciples (John 13:5-6)</a:t>
            </a:r>
          </a:p>
          <a:p>
            <a:pPr marL="514350" indent="-514350" eaLnBrk="1" fontAlgn="base" hangingPunct="1">
              <a:spcBef>
                <a:spcPct val="35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Tahoma" charset="0"/>
              </a:rPr>
              <a:t>The paralytic (Mark 2:1-12)</a:t>
            </a:r>
          </a:p>
          <a:p>
            <a:pPr marL="514350" indent="-514350" eaLnBrk="1" fontAlgn="base" hangingPunct="1">
              <a:spcBef>
                <a:spcPct val="35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Tahoma" charset="0"/>
              </a:rPr>
              <a:t>The 4,000 (Mark 8:1-4)</a:t>
            </a:r>
          </a:p>
          <a:p>
            <a:pPr marL="514350" indent="-514350" eaLnBrk="1" fontAlgn="base" hangingPunct="1">
              <a:spcBef>
                <a:spcPct val="35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Tahoma" charset="0"/>
              </a:rPr>
              <a:t>Me and You (Romans 3:23; 6:23)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8232" y="6335713"/>
            <a:ext cx="833853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#7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8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19472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3991232" y="1058530"/>
            <a:ext cx="4481538" cy="1516067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19382" y="1284063"/>
            <a:ext cx="5025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Jesus was always aware        of people’s needs.</a:t>
            </a:r>
            <a:endParaRPr lang="en-US" sz="3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-199868" y="146151"/>
            <a:ext cx="96063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srgbClr val="000000"/>
                </a:solidFill>
                <a:latin typeface="AR CENA" charset="0"/>
                <a:ea typeface="AR CENA" charset="0"/>
                <a:cs typeface="AR CENA" charset="0"/>
              </a:rPr>
              <a:t>What do we need to be “all in” for service?</a:t>
            </a:r>
          </a:p>
        </p:txBody>
      </p:sp>
    </p:spTree>
    <p:extLst>
      <p:ext uri="{BB962C8B-B14F-4D97-AF65-F5344CB8AC3E}">
        <p14:creationId xmlns:p14="http://schemas.microsoft.com/office/powerpoint/2010/main" val="2117616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10959" y="1325024"/>
            <a:ext cx="7418388" cy="124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8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b="1" dirty="0" smtClean="0">
                <a:solidFill>
                  <a:srgbClr val="000000"/>
                </a:solidFill>
                <a:latin typeface="Tahoma" charset="0"/>
              </a:rPr>
              <a:t>  Awareness</a:t>
            </a:r>
          </a:p>
          <a:p>
            <a:pPr eaLnBrk="1" fontAlgn="base" hangingPunct="1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b="1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US" altLang="en-US" sz="3200" b="1" dirty="0" smtClean="0">
                <a:solidFill>
                  <a:srgbClr val="000000"/>
                </a:solidFill>
                <a:latin typeface="Tahoma" charset="0"/>
              </a:rPr>
              <a:t> Compassion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49174" y="2683130"/>
            <a:ext cx="8782826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35000"/>
              </a:spcBef>
              <a:spcAft>
                <a:spcPct val="0"/>
              </a:spcAft>
            </a:pPr>
            <a:endParaRPr lang="en-US" altLang="en-US" sz="500" b="1" dirty="0">
              <a:solidFill>
                <a:srgbClr val="000000"/>
              </a:solidFill>
              <a:latin typeface="Tahoma" charset="0"/>
            </a:endParaRPr>
          </a:p>
          <a:p>
            <a:pPr marL="514350" indent="-514350" eaLnBrk="1" fontAlgn="base" hangingPunct="1">
              <a:spcBef>
                <a:spcPct val="35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Tahoma" charset="0"/>
              </a:rPr>
              <a:t>The multitudes (Matthew 9:35; 14:14)</a:t>
            </a:r>
          </a:p>
          <a:p>
            <a:pPr marL="514350" indent="-514350" eaLnBrk="1" fontAlgn="base" hangingPunct="1">
              <a:spcBef>
                <a:spcPct val="35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Tahoma" charset="0"/>
              </a:rPr>
              <a:t>The two blind beggars (Matthew 20:34)</a:t>
            </a:r>
          </a:p>
          <a:p>
            <a:pPr marL="514350" indent="-514350" eaLnBrk="1" fontAlgn="base" hangingPunct="1">
              <a:spcBef>
                <a:spcPct val="35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Tahoma" charset="0"/>
              </a:rPr>
              <a:t>The grieving widow in Nain (Luke 7:13) </a:t>
            </a:r>
          </a:p>
          <a:p>
            <a:pPr marL="514350" indent="-514350" eaLnBrk="1" fontAlgn="base" hangingPunct="1">
              <a:spcBef>
                <a:spcPct val="35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Tahoma" charset="0"/>
              </a:rPr>
              <a:t>The 5,000 and 4,000 (Mark 6:34; 8:2)</a:t>
            </a:r>
          </a:p>
          <a:p>
            <a:pPr marL="514350" indent="-514350" eaLnBrk="1" fontAlgn="base" hangingPunct="1">
              <a:spcBef>
                <a:spcPct val="35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Tahoma" charset="0"/>
              </a:rPr>
              <a:t>Me and you (Matthew 18:27)</a:t>
            </a: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19472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18232" y="6335713"/>
            <a:ext cx="833853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#7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91232" y="1058530"/>
            <a:ext cx="4481538" cy="1516067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19382" y="1284063"/>
            <a:ext cx="5025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Jesus had sympathy for       the sufferings of others. </a:t>
            </a:r>
            <a:endParaRPr lang="en-US" sz="3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-199868" y="146151"/>
            <a:ext cx="96063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srgbClr val="000000"/>
                </a:solidFill>
                <a:latin typeface="AR CENA" charset="0"/>
                <a:ea typeface="AR CENA" charset="0"/>
                <a:cs typeface="AR CENA" charset="0"/>
              </a:rPr>
              <a:t>What do we need to be “all in” for service?</a:t>
            </a:r>
          </a:p>
        </p:txBody>
      </p:sp>
    </p:spTree>
    <p:extLst>
      <p:ext uri="{BB962C8B-B14F-4D97-AF65-F5344CB8AC3E}">
        <p14:creationId xmlns:p14="http://schemas.microsoft.com/office/powerpoint/2010/main" val="247742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10959" y="1325024"/>
            <a:ext cx="7418388" cy="19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8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b="1" dirty="0" smtClean="0">
                <a:solidFill>
                  <a:srgbClr val="000000"/>
                </a:solidFill>
                <a:latin typeface="Tahoma" charset="0"/>
              </a:rPr>
              <a:t>  Awareness</a:t>
            </a:r>
          </a:p>
          <a:p>
            <a:pPr eaLnBrk="1" fontAlgn="base" hangingPunct="1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b="1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US" altLang="en-US" sz="3200" b="1" dirty="0" smtClean="0">
                <a:solidFill>
                  <a:srgbClr val="000000"/>
                </a:solidFill>
                <a:latin typeface="Tahoma" charset="0"/>
              </a:rPr>
              <a:t> Compassion</a:t>
            </a:r>
          </a:p>
          <a:p>
            <a:pPr eaLnBrk="1" fontAlgn="base" hangingPunct="1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b="1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US" altLang="en-US" sz="3200" b="1" dirty="0" smtClean="0">
                <a:solidFill>
                  <a:srgbClr val="000000"/>
                </a:solidFill>
                <a:latin typeface="Tahoma" charset="0"/>
              </a:rPr>
              <a:t> Action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-199868" y="146151"/>
            <a:ext cx="96063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srgbClr val="000000"/>
                </a:solidFill>
                <a:latin typeface="AR CENA" charset="0"/>
                <a:ea typeface="AR CENA" charset="0"/>
                <a:cs typeface="AR CENA" charset="0"/>
              </a:rPr>
              <a:t>What do we need to </a:t>
            </a:r>
            <a:r>
              <a:rPr lang="en-US" altLang="en-US" sz="4400" b="1" smtClean="0">
                <a:solidFill>
                  <a:srgbClr val="000000"/>
                </a:solidFill>
                <a:latin typeface="AR CENA" charset="0"/>
                <a:ea typeface="AR CENA" charset="0"/>
                <a:cs typeface="AR CENA" charset="0"/>
              </a:rPr>
              <a:t>be “all in” for service</a:t>
            </a:r>
            <a:r>
              <a:rPr lang="en-US" altLang="en-US" sz="4400" b="1" dirty="0" smtClean="0">
                <a:solidFill>
                  <a:srgbClr val="000000"/>
                </a:solidFill>
                <a:latin typeface="AR CENA" charset="0"/>
                <a:ea typeface="AR CENA" charset="0"/>
                <a:cs typeface="AR CENA" charset="0"/>
              </a:rPr>
              <a:t>?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61174" y="3236714"/>
            <a:ext cx="8782826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8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35000"/>
              </a:spcBef>
              <a:spcAft>
                <a:spcPct val="0"/>
              </a:spcAft>
            </a:pPr>
            <a:endParaRPr lang="en-US" altLang="en-US" sz="500" b="1" dirty="0">
              <a:solidFill>
                <a:srgbClr val="000000"/>
              </a:solidFill>
              <a:latin typeface="Tahoma" charset="0"/>
            </a:endParaRPr>
          </a:p>
          <a:p>
            <a:pPr marL="514350" indent="-514350" eaLnBrk="1" fontAlgn="base" hangingPunct="1">
              <a:spcBef>
                <a:spcPct val="35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Tahoma" charset="0"/>
              </a:rPr>
              <a:t>The disciples (John 13:5)</a:t>
            </a:r>
          </a:p>
          <a:p>
            <a:pPr marL="514350" indent="-514350" eaLnBrk="1" fontAlgn="base" hangingPunct="1">
              <a:spcBef>
                <a:spcPct val="35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Tahoma" charset="0"/>
              </a:rPr>
              <a:t>The 5,000 and 4,000 (Mark 6:39-44; 8:6-9)</a:t>
            </a:r>
          </a:p>
          <a:p>
            <a:pPr marL="514350" indent="-514350" eaLnBrk="1" fontAlgn="base" hangingPunct="1">
              <a:spcBef>
                <a:spcPct val="35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Tahoma" charset="0"/>
              </a:rPr>
              <a:t>The grieving widow in Nain (Luke 7:13-14) </a:t>
            </a:r>
          </a:p>
          <a:p>
            <a:pPr marL="514350" indent="-514350" eaLnBrk="1" fontAlgn="base" hangingPunct="1">
              <a:spcBef>
                <a:spcPct val="35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Tahoma" charset="0"/>
              </a:rPr>
              <a:t>The two blind beggars (Matthew 20:34)</a:t>
            </a:r>
          </a:p>
          <a:p>
            <a:pPr marL="514350" indent="-514350" eaLnBrk="1" fontAlgn="base" hangingPunct="1">
              <a:spcBef>
                <a:spcPct val="35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Tahoma" charset="0"/>
              </a:rPr>
              <a:t>Me and you (Romans 5:8; Mark 10:45)</a:t>
            </a: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19472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18232" y="6335713"/>
            <a:ext cx="833853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#7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53016" y="1325024"/>
            <a:ext cx="4691604" cy="1753729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6199" y="1663279"/>
            <a:ext cx="5025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Jesus took action to help people with their problems.</a:t>
            </a:r>
            <a:endParaRPr lang="en-US" sz="3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0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21396" y="1146837"/>
            <a:ext cx="796769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 smtClean="0">
                <a:solidFill>
                  <a:srgbClr val="000000"/>
                </a:solidFill>
                <a:latin typeface="AR CENA" charset="0"/>
                <a:ea typeface="AR CENA" charset="0"/>
                <a:cs typeface="AR CENA" charset="0"/>
              </a:rPr>
              <a:t>Jesus hasn’t just called us to be servants…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 smtClean="0">
                <a:solidFill>
                  <a:srgbClr val="000000"/>
                </a:solidFill>
                <a:latin typeface="AR CENA" charset="0"/>
                <a:ea typeface="AR CENA" charset="0"/>
                <a:cs typeface="AR CENA" charset="0"/>
              </a:rPr>
              <a:t>…He was </a:t>
            </a:r>
            <a:r>
              <a:rPr lang="en-US" altLang="en-US" sz="4800" b="1" dirty="0" smtClean="0">
                <a:solidFill>
                  <a:srgbClr val="000000"/>
                </a:solidFill>
                <a:latin typeface="AR CENA" charset="0"/>
                <a:ea typeface="AR CENA" charset="0"/>
                <a:cs typeface="AR CENA" charset="0"/>
              </a:rPr>
              <a:t>also </a:t>
            </a:r>
            <a:r>
              <a:rPr lang="en-US" altLang="en-US" sz="4800" b="1" dirty="0" smtClean="0">
                <a:solidFill>
                  <a:srgbClr val="000000"/>
                </a:solidFill>
                <a:latin typeface="AR CENA" charset="0"/>
                <a:ea typeface="AR CENA" charset="0"/>
                <a:cs typeface="AR CENA" charset="0"/>
              </a:rPr>
              <a:t>a servant Himself (Mark 10:45).</a:t>
            </a:r>
            <a:endParaRPr lang="en-US" altLang="en-US" sz="4800" b="1" dirty="0">
              <a:solidFill>
                <a:srgbClr val="000000"/>
              </a:solidFill>
              <a:latin typeface="AR CENA" charset="0"/>
              <a:ea typeface="AR CENA" charset="0"/>
              <a:cs typeface="AR CE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232" y="6335713"/>
            <a:ext cx="833853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#7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Picture 7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19472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06801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298</Words>
  <Application>Microsoft Macintosh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Adelle-Regular</vt:lpstr>
      <vt:lpstr>Apple Chancery</vt:lpstr>
      <vt:lpstr>AR CENA</vt:lpstr>
      <vt:lpstr>Arial Narrow</vt:lpstr>
      <vt:lpstr>Calibri</vt:lpstr>
      <vt:lpstr>Georgia</vt:lpstr>
      <vt:lpstr>Tahoma</vt:lpstr>
      <vt:lpstr>Arial</vt:lpstr>
      <vt:lpstr>1_Default Design</vt:lpstr>
      <vt:lpstr>3_Default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80</cp:revision>
  <dcterms:created xsi:type="dcterms:W3CDTF">2009-10-23T11:28:52Z</dcterms:created>
  <dcterms:modified xsi:type="dcterms:W3CDTF">2017-02-12T05:05:02Z</dcterms:modified>
</cp:coreProperties>
</file>