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64" r:id="rId4"/>
    <p:sldId id="262" r:id="rId5"/>
    <p:sldId id="268" r:id="rId6"/>
    <p:sldId id="266" r:id="rId7"/>
    <p:sldId id="276" r:id="rId8"/>
    <p:sldId id="269" r:id="rId9"/>
    <p:sldId id="270" r:id="rId10"/>
    <p:sldId id="271" r:id="rId11"/>
    <p:sldId id="272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3" d="100"/>
          <a:sy n="103" d="100"/>
        </p:scale>
        <p:origin x="17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81752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66792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78181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30290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85725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46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51933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62054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40997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90838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0619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01F9-3C58-4648-BB18-70A28957B87B}" type="datetimeFigureOut">
              <a:rPr lang="en-US" smtClean="0"/>
              <a:pPr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A8D7-C1DF-4652-9BB4-D6AD797C6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8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171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47119" y="1752600"/>
            <a:ext cx="67437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Important Observations: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Arial Narrow" pitchFamily="34" charset="0"/>
              </a:rPr>
              <a:t>Saul’s sins were not washed away on the Damascus Road.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Arial Narrow" pitchFamily="34" charset="0"/>
              </a:rPr>
              <a:t>Saul’s sins were not washed away until he was baptized (Acts 9:18; 22:16).</a:t>
            </a:r>
          </a:p>
        </p:txBody>
      </p:sp>
    </p:spTree>
    <p:extLst>
      <p:ext uri="{BB962C8B-B14F-4D97-AF65-F5344CB8AC3E}">
        <p14:creationId xmlns:p14="http://schemas.microsoft.com/office/powerpoint/2010/main" val="419695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86000" y="1600200"/>
            <a:ext cx="674370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</a:t>
            </a:r>
            <a:r>
              <a:rPr lang="en-US" sz="3600" b="1" dirty="0" smtClean="0">
                <a:latin typeface="Arial Narrow" pitchFamily="34" charset="0"/>
              </a:rPr>
              <a:t>Saul’s sinful behavior at the beginning of Acts 9 was not the end of his story. He changed!</a:t>
            </a:r>
            <a:endParaRPr lang="en-US" sz="3600" b="1" dirty="0">
              <a:latin typeface="Arial Narrow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	     What about your story?</a:t>
            </a:r>
            <a:endParaRPr lang="en-US" sz="28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094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369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81000" y="2322255"/>
            <a:ext cx="8280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 smtClean="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What must I do to be saved?</a:t>
            </a:r>
            <a:endParaRPr lang="en-US" sz="8000" b="1" kern="0" dirty="0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075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62200" y="762000"/>
            <a:ext cx="6743700" cy="453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50000"/>
              </a:spcBef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latin typeface="Arial Narrow" pitchFamily="34" charset="0"/>
              </a:rPr>
              <a:t>  </a:t>
            </a:r>
            <a:r>
              <a:rPr lang="en-US" sz="2800" b="1" dirty="0">
                <a:latin typeface="Arial Narrow" pitchFamily="34" charset="0"/>
              </a:rPr>
              <a:t>z</a:t>
            </a:r>
            <a:r>
              <a:rPr lang="en-US" sz="2800" b="1" dirty="0" smtClean="0">
                <a:latin typeface="Arial Narrow" pitchFamily="34" charset="0"/>
              </a:rPr>
              <a:t>ealous and devout in the Jewish religion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latin typeface="Arial Narrow" pitchFamily="34" charset="0"/>
              </a:rPr>
              <a:t>  </a:t>
            </a:r>
            <a:r>
              <a:rPr lang="en-US" sz="2800" b="1" dirty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H</a:t>
            </a:r>
            <a:r>
              <a:rPr lang="en-US" sz="2800" b="1" dirty="0" smtClean="0">
                <a:latin typeface="Arial Narrow" pitchFamily="34" charset="0"/>
              </a:rPr>
              <a:t>ebrew of Hebrews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 smtClean="0">
                <a:latin typeface="Arial Narrow" pitchFamily="34" charset="0"/>
              </a:rPr>
              <a:t>  </a:t>
            </a:r>
            <a:r>
              <a:rPr lang="en-US" sz="2800" b="1" dirty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 member of the Pharisees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 a fierce opponent of the gospel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 consented </a:t>
            </a:r>
            <a:r>
              <a:rPr lang="en-US" sz="2800" b="1" smtClean="0">
                <a:latin typeface="Arial Narrow" pitchFamily="34" charset="0"/>
              </a:rPr>
              <a:t>to the </a:t>
            </a:r>
            <a:r>
              <a:rPr lang="en-US" sz="2800" b="1" dirty="0" smtClean="0">
                <a:latin typeface="Arial Narrow" pitchFamily="34" charset="0"/>
              </a:rPr>
              <a:t>death of Stephen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 cast Christians into prison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52700" y="1312825"/>
            <a:ext cx="6743700" cy="285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What can we learn?</a:t>
            </a:r>
          </a:p>
          <a:p>
            <a:pPr marL="568325" indent="-568325"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Everybody has the potential to   become a Christian.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n-US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420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125730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88691" y="1375849"/>
            <a:ext cx="66243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latin typeface="Arial Narrow" panose="020B0606020202030204" pitchFamily="34" charset="0"/>
              </a:rPr>
              <a:t>    “For </a:t>
            </a:r>
            <a:r>
              <a:rPr lang="en-US" sz="2400" b="1" dirty="0">
                <a:latin typeface="Arial Narrow" panose="020B0606020202030204" pitchFamily="34" charset="0"/>
              </a:rPr>
              <a:t>I am not ashamed of the gospel, </a:t>
            </a:r>
            <a:r>
              <a:rPr lang="en-US" sz="2400" b="1" dirty="0" smtClean="0">
                <a:latin typeface="Arial Narrow" panose="020B0606020202030204" pitchFamily="34" charset="0"/>
              </a:rPr>
              <a:t>for</a:t>
            </a:r>
            <a:r>
              <a:rPr lang="en-US" sz="2400" b="1" dirty="0">
                <a:latin typeface="Arial Narrow" panose="020B0606020202030204" pitchFamily="34" charset="0"/>
              </a:rPr>
              <a:t> it is the power of God for salvation to everyone who believes, to the Jew first </a:t>
            </a:r>
            <a:r>
              <a:rPr lang="en-US" sz="2400" b="1" dirty="0" smtClean="0">
                <a:latin typeface="Arial Narrow" panose="020B0606020202030204" pitchFamily="34" charset="0"/>
              </a:rPr>
              <a:t>and </a:t>
            </a:r>
            <a:r>
              <a:rPr lang="en-US" sz="2400" b="1" dirty="0">
                <a:latin typeface="Arial Narrow" panose="020B0606020202030204" pitchFamily="34" charset="0"/>
              </a:rPr>
              <a:t>also to the Greek</a:t>
            </a:r>
            <a:r>
              <a:rPr lang="en-US" sz="2400" b="1" dirty="0" smtClean="0">
                <a:latin typeface="Arial Narrow" panose="020B0606020202030204" pitchFamily="34" charset="0"/>
              </a:rPr>
              <a:t>.”                                             					- Romans 1:16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15464" y="3248345"/>
            <a:ext cx="662438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latin typeface="Arial Narrow" panose="020B0606020202030204" pitchFamily="34" charset="0"/>
              </a:rPr>
              <a:t>     “</a:t>
            </a:r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planted, Apollos watered, but God was causing the growth. </a:t>
            </a:r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So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then neither the one who plants nor the one who waters is anything, but God who causes the growth</a:t>
            </a:r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.”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			- 1 Corinthians 3:6-7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035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52700" y="1312825"/>
            <a:ext cx="6743700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What can we learn?</a:t>
            </a:r>
          </a:p>
          <a:p>
            <a:pPr marL="568325" indent="-568325"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Everybody has the potential to   become a Christian.</a:t>
            </a:r>
          </a:p>
          <a:p>
            <a:pPr marL="519113" indent="-519113"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Soul-winners must trust God and  have courage.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n-US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784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47119" y="1752600"/>
            <a:ext cx="67437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Four words to focus on: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 Narrow" pitchFamily="34" charset="0"/>
              </a:rPr>
              <a:t>“Go…” (Acts 9:15)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 Narrow" pitchFamily="34" charset="0"/>
              </a:rPr>
              <a:t>“So Ananias departed…” (Acts 9:17)</a:t>
            </a:r>
          </a:p>
        </p:txBody>
      </p:sp>
    </p:spTree>
    <p:extLst>
      <p:ext uri="{BB962C8B-B14F-4D97-AF65-F5344CB8AC3E}">
        <p14:creationId xmlns:p14="http://schemas.microsoft.com/office/powerpoint/2010/main" val="34184475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47119" y="1752600"/>
            <a:ext cx="67437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Like Ananias…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latin typeface="Arial Narrow" pitchFamily="34" charset="0"/>
              </a:rPr>
              <a:t>We have been given the mission to “go.”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latin typeface="Arial Narrow" pitchFamily="34" charset="0"/>
              </a:rPr>
              <a:t>We have to trust the Lord.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200" b="1" dirty="0" smtClean="0">
                <a:latin typeface="Arial Narrow" pitchFamily="34" charset="0"/>
              </a:rPr>
              <a:t>We must have courage.</a:t>
            </a:r>
          </a:p>
        </p:txBody>
      </p:sp>
    </p:spTree>
    <p:extLst>
      <p:ext uri="{BB962C8B-B14F-4D97-AF65-F5344CB8AC3E}">
        <p14:creationId xmlns:p14="http://schemas.microsoft.com/office/powerpoint/2010/main" val="38774789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01_F_JuiceD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0" y="1238250"/>
            <a:ext cx="9201150" cy="4343400"/>
          </a:xfrm>
          <a:prstGeom prst="rect">
            <a:avLst/>
          </a:prstGeom>
          <a:solidFill>
            <a:schemeClr val="bg1">
              <a:alpha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0" name="Picture 4" descr="isaiah"/>
          <p:cNvPicPr>
            <a:picLocks noChangeAspect="1" noChangeArrowheads="1"/>
          </p:cNvPicPr>
          <p:nvPr/>
        </p:nvPicPr>
        <p:blipFill>
          <a:blip r:embed="rId3"/>
          <a:srcRect r="81464" b="26068"/>
          <a:stretch>
            <a:fillRect/>
          </a:stretch>
        </p:blipFill>
        <p:spPr bwMode="auto">
          <a:xfrm>
            <a:off x="0" y="0"/>
            <a:ext cx="2293938" cy="6858000"/>
          </a:xfrm>
          <a:prstGeom prst="rect">
            <a:avLst/>
          </a:prstGeom>
          <a:noFill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2247900" y="0"/>
            <a:ext cx="3810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2490788" y="228601"/>
            <a:ext cx="6353175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Saul of Tarsus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2438400" y="5867400"/>
            <a:ext cx="6405563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 CENA" panose="02000000000000000000" pitchFamily="2" charset="0"/>
                <a:cs typeface="Arial" pitchFamily="34" charset="0"/>
              </a:rPr>
              <a:t>A Radical Case of Conversion</a:t>
            </a:r>
            <a:endParaRPr lang="en-US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chemeClr val="tx1"/>
                </a:outerShdw>
              </a:effectLst>
              <a:latin typeface="AR CENA" panose="02000000000000000000" pitchFamily="2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52700" y="1312825"/>
            <a:ext cx="6743700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200" b="1" dirty="0" smtClean="0">
                <a:latin typeface="Arial Narrow" pitchFamily="34" charset="0"/>
              </a:rPr>
              <a:t>       What can we learn?</a:t>
            </a:r>
          </a:p>
          <a:p>
            <a:pPr marL="568325" indent="-568325"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Everybody has the potential to   become a Christian.</a:t>
            </a:r>
          </a:p>
          <a:p>
            <a:pPr marL="519113" indent="-519113"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Soul-winners must trust God and  have courage.</a:t>
            </a: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sz="3200" b="1" dirty="0" smtClean="0">
                <a:latin typeface="Arial Narrow" pitchFamily="34" charset="0"/>
              </a:rPr>
              <a:t>  There is only one plan of salvation.</a:t>
            </a:r>
            <a:endParaRPr lang="en-US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174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300</Words>
  <Application>Microsoft Macintosh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 CENA</vt:lpstr>
      <vt:lpstr>Arial</vt:lpstr>
      <vt:lpstr>Arial Narrow</vt:lpstr>
      <vt:lpstr>Calibri</vt:lpstr>
      <vt:lpstr>MS PGothic</vt:lpstr>
      <vt:lpstr>Wingdings</vt:lpstr>
      <vt:lpstr>1_Office Theme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beverlyshores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 jeffries</dc:creator>
  <cp:lastModifiedBy>Genesia Jeffries</cp:lastModifiedBy>
  <cp:revision>42</cp:revision>
  <dcterms:created xsi:type="dcterms:W3CDTF">2009-12-14T19:00:32Z</dcterms:created>
  <dcterms:modified xsi:type="dcterms:W3CDTF">2016-12-04T04:25:32Z</dcterms:modified>
</cp:coreProperties>
</file>