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6"/>
  </p:notesMasterIdLst>
  <p:sldIdLst>
    <p:sldId id="257" r:id="rId3"/>
    <p:sldId id="256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  <a:srgbClr val="663300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65"/>
  </p:normalViewPr>
  <p:slideViewPr>
    <p:cSldViewPr snapToGrid="0">
      <p:cViewPr varScale="1">
        <p:scale>
          <a:sx n="103" d="100"/>
          <a:sy n="103" d="100"/>
        </p:scale>
        <p:origin x="1784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notesMaster" Target="notesMasters/notesMaster1.xml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492B00-0EED-4B7B-A861-F535D57FAFBE}" type="datetimeFigureOut">
              <a:rPr lang="en-US" smtClean="0"/>
              <a:t>1/20/17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8D4561-DFD0-4EBA-A1CE-08114CBB4B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0352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0B9FC-1D3E-4685-81F7-3F879ADF1A23}" type="datetimeFigureOut">
              <a:rPr lang="en-US" smtClean="0"/>
              <a:t>1/20/17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0549D-31E1-4D66-81C0-AF8D33BD541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0B9FC-1D3E-4685-81F7-3F879ADF1A23}" type="datetimeFigureOut">
              <a:rPr lang="en-US" smtClean="0"/>
              <a:t>1/20/17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0549D-31E1-4D66-81C0-AF8D33BD541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0B9FC-1D3E-4685-81F7-3F879ADF1A23}" type="datetimeFigureOut">
              <a:rPr lang="en-US" smtClean="0"/>
              <a:t>1/20/17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0549D-31E1-4D66-81C0-AF8D33BD541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wip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E2DC95-8065-4579-87B6-769DC43B4A84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1967898"/>
      </p:ext>
    </p:extLst>
  </p:cSld>
  <p:clrMapOvr>
    <a:masterClrMapping/>
  </p:clrMapOvr>
  <p:transition spd="slow">
    <p:wip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F698E4-663C-40E4-AA98-7C98B55468E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3784723"/>
      </p:ext>
    </p:extLst>
  </p:cSld>
  <p:clrMapOvr>
    <a:masterClrMapping/>
  </p:clrMapOvr>
  <p:transition spd="slow">
    <p:wip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E83C7B-1D27-49C9-B836-1A3575FFB2C3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5088960"/>
      </p:ext>
    </p:extLst>
  </p:cSld>
  <p:clrMapOvr>
    <a:masterClrMapping/>
  </p:clrMapOvr>
  <p:transition spd="slow">
    <p:wip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DA2797-7414-49E0-9CF7-D3AAFFAA9A53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3680531"/>
      </p:ext>
    </p:extLst>
  </p:cSld>
  <p:clrMapOvr>
    <a:masterClrMapping/>
  </p:clrMapOvr>
  <p:transition spd="slow">
    <p:wip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67F1A7-987B-476B-BCDC-D8ADDD0ABC68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5666248"/>
      </p:ext>
    </p:extLst>
  </p:cSld>
  <p:clrMapOvr>
    <a:masterClrMapping/>
  </p:clrMapOvr>
  <p:transition spd="slow">
    <p:wip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054C73-C63C-4D6B-ABF6-01C8E9FB599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922930"/>
      </p:ext>
    </p:extLst>
  </p:cSld>
  <p:clrMapOvr>
    <a:masterClrMapping/>
  </p:clrMapOvr>
  <p:transition spd="slow">
    <p:wip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539002-C4E3-4658-A8DD-810C03ABD811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841407"/>
      </p:ext>
    </p:extLst>
  </p:cSld>
  <p:clrMapOvr>
    <a:masterClrMapping/>
  </p:clrMapOvr>
  <p:transition spd="slow">
    <p:wip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A4F3A6-B2F7-4CDB-A1A4-69976FDBE3CF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6253512"/>
      </p:ext>
    </p:extLst>
  </p:cSld>
  <p:clrMapOvr>
    <a:masterClrMapping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0B9FC-1D3E-4685-81F7-3F879ADF1A23}" type="datetimeFigureOut">
              <a:rPr lang="en-US" smtClean="0"/>
              <a:t>1/20/17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0549D-31E1-4D66-81C0-AF8D33BD541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wip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A18A7B-E599-4BB3-8D82-8227B0D1883F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8922894"/>
      </p:ext>
    </p:extLst>
  </p:cSld>
  <p:clrMapOvr>
    <a:masterClrMapping/>
  </p:clrMapOvr>
  <p:transition spd="slow">
    <p:wip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60ABCD-D558-47AE-9D99-DDA2ACBFFDA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7083375"/>
      </p:ext>
    </p:extLst>
  </p:cSld>
  <p:clrMapOvr>
    <a:masterClrMapping/>
  </p:clrMapOvr>
  <p:transition spd="slow">
    <p:wip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08A8DE-E384-488F-A27B-2F2080A3F601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8015086"/>
      </p:ext>
    </p:extLst>
  </p:cSld>
  <p:clrMapOvr>
    <a:masterClrMapping/>
  </p:clrMapOvr>
  <p:transition spd="slow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0B9FC-1D3E-4685-81F7-3F879ADF1A23}" type="datetimeFigureOut">
              <a:rPr lang="en-US" smtClean="0"/>
              <a:t>1/20/17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0549D-31E1-4D66-81C0-AF8D33BD541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0B9FC-1D3E-4685-81F7-3F879ADF1A23}" type="datetimeFigureOut">
              <a:rPr lang="en-US" smtClean="0"/>
              <a:t>1/20/17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0549D-31E1-4D66-81C0-AF8D33BD541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0B9FC-1D3E-4685-81F7-3F879ADF1A23}" type="datetimeFigureOut">
              <a:rPr lang="en-US" smtClean="0"/>
              <a:t>1/20/17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0549D-31E1-4D66-81C0-AF8D33BD541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0B9FC-1D3E-4685-81F7-3F879ADF1A23}" type="datetimeFigureOut">
              <a:rPr lang="en-US" smtClean="0"/>
              <a:t>1/20/17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0549D-31E1-4D66-81C0-AF8D33BD541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0B9FC-1D3E-4685-81F7-3F879ADF1A23}" type="datetimeFigureOut">
              <a:rPr lang="en-US" smtClean="0"/>
              <a:t>1/20/17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0549D-31E1-4D66-81C0-AF8D33BD541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0B9FC-1D3E-4685-81F7-3F879ADF1A23}" type="datetimeFigureOut">
              <a:rPr lang="en-US" smtClean="0"/>
              <a:t>1/20/17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0549D-31E1-4D66-81C0-AF8D33BD541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0B9FC-1D3E-4685-81F7-3F879ADF1A23}" type="datetimeFigureOut">
              <a:rPr lang="en-US" smtClean="0"/>
              <a:t>1/20/17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0549D-31E1-4D66-81C0-AF8D33BD541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B9FC-1D3E-4685-81F7-3F879ADF1A23}" type="datetimeFigureOut">
              <a:rPr lang="en-US" smtClean="0"/>
              <a:t>1/20/17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60549D-31E1-4D66-81C0-AF8D33BD541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wip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5F66F550-B1D4-4496-8A6C-183AEE230547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32474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wipe/>
  </p:transition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eg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http://charlottemasoneducation.files.wordpress.com/2009/09/bible-reading-guy-782907.jpg"/>
          <p:cNvPicPr>
            <a:picLocks noChangeAspect="1" noChangeArrowheads="1"/>
          </p:cNvPicPr>
          <p:nvPr/>
        </p:nvPicPr>
        <p:blipFill>
          <a:blip r:embed="rId2"/>
          <a:srcRect r="11765"/>
          <a:stretch>
            <a:fillRect/>
          </a:stretch>
        </p:blipFill>
        <p:spPr bwMode="auto">
          <a:xfrm>
            <a:off x="0" y="0"/>
            <a:ext cx="9144000" cy="687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79" name="TextBox 4"/>
          <p:cNvSpPr txBox="1">
            <a:spLocks noChangeArrowheads="1"/>
          </p:cNvSpPr>
          <p:nvPr/>
        </p:nvSpPr>
        <p:spPr bwMode="auto">
          <a:xfrm>
            <a:off x="5105400" y="4953000"/>
            <a:ext cx="37338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sz="3600" b="1" dirty="0">
                <a:solidFill>
                  <a:srgbClr val="000000"/>
                </a:solidFill>
                <a:latin typeface="Arial Narrow" pitchFamily="34" charset="0"/>
              </a:rPr>
              <a:t>Bible Reading</a:t>
            </a:r>
          </a:p>
          <a:p>
            <a:pPr algn="r"/>
            <a:r>
              <a:rPr lang="en-US" sz="3600" b="1" dirty="0">
                <a:solidFill>
                  <a:srgbClr val="000000"/>
                </a:solidFill>
                <a:latin typeface="Arial Narrow" pitchFamily="34" charset="0"/>
              </a:rPr>
              <a:t>Challenge, </a:t>
            </a:r>
            <a:r>
              <a:rPr lang="en-US" sz="3600" b="1" dirty="0" smtClean="0">
                <a:solidFill>
                  <a:srgbClr val="000000"/>
                </a:solidFill>
                <a:latin typeface="Arial Narrow" pitchFamily="34" charset="0"/>
              </a:rPr>
              <a:t>2017</a:t>
            </a:r>
            <a:endParaRPr lang="en-US" sz="3600" b="1" dirty="0">
              <a:solidFill>
                <a:srgbClr val="000000"/>
              </a:solidFill>
              <a:latin typeface="Arial Narrow" pitchFamily="34" charset="0"/>
            </a:endParaRPr>
          </a:p>
          <a:p>
            <a:pPr algn="r"/>
            <a:r>
              <a:rPr lang="en-US" sz="3600" b="1">
                <a:solidFill>
                  <a:srgbClr val="C00000"/>
                </a:solidFill>
                <a:latin typeface="Arial Narrow" pitchFamily="34" charset="0"/>
              </a:rPr>
              <a:t>Week </a:t>
            </a:r>
            <a:r>
              <a:rPr lang="en-US" sz="3600" b="1" smtClean="0">
                <a:solidFill>
                  <a:srgbClr val="C00000"/>
                </a:solidFill>
                <a:latin typeface="Arial Narrow" pitchFamily="34" charset="0"/>
              </a:rPr>
              <a:t>#</a:t>
            </a:r>
            <a:r>
              <a:rPr lang="en-US" sz="3600" b="1" dirty="0">
                <a:solidFill>
                  <a:srgbClr val="C00000"/>
                </a:solidFill>
                <a:latin typeface="Arial Narrow" pitchFamily="34" charset="0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145334957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3505200" y="0"/>
            <a:ext cx="1752600" cy="6858000"/>
          </a:xfrm>
          <a:prstGeom prst="rect">
            <a:avLst/>
          </a:prstGeom>
          <a:gradFill>
            <a:gsLst>
              <a:gs pos="0">
                <a:schemeClr val="tx1">
                  <a:alpha val="0"/>
                </a:schemeClr>
              </a:gs>
              <a:gs pos="50000">
                <a:schemeClr val="tx1"/>
              </a:gs>
              <a:gs pos="100000">
                <a:schemeClr val="tx1"/>
              </a:gs>
            </a:gsLst>
            <a:lin ang="0" scaled="0"/>
          </a:gra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 flipH="1">
            <a:off x="359229" y="293914"/>
            <a:ext cx="9307285" cy="533400"/>
          </a:xfrm>
          <a:prstGeom prst="rect">
            <a:avLst/>
          </a:prstGeom>
          <a:gradFill>
            <a:gsLst>
              <a:gs pos="0">
                <a:srgbClr val="FF0000"/>
              </a:gs>
              <a:gs pos="0">
                <a:srgbClr val="FF0000"/>
              </a:gs>
              <a:gs pos="71000">
                <a:srgbClr val="FF0000"/>
              </a:gs>
              <a:gs pos="100000">
                <a:srgbClr val="FF0000">
                  <a:alpha val="0"/>
                </a:srgbClr>
              </a:gs>
            </a:gsLst>
            <a:lin ang="0" scaled="0"/>
          </a:gradFill>
          <a:effectLst>
            <a:outerShdw blurRad="40000" dist="23000" dir="5400000" rotWithShape="0">
              <a:srgbClr val="000000">
                <a:alpha val="35000"/>
              </a:srgbClr>
            </a:outerShdw>
            <a:softEdge rad="63500"/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470025" y="6335713"/>
            <a:ext cx="8186738" cy="5222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800" b="1" cap="small" dirty="0" smtClean="0">
                <a:solidFill>
                  <a:prstClr val="white"/>
                </a:solidFill>
                <a:effectLst>
                  <a:glow rad="101600">
                    <a:prstClr val="black">
                      <a:alpha val="60000"/>
                    </a:prstClr>
                  </a:glow>
                  <a:outerShdw blurRad="114300" dist="50800" dir="5400000" algn="ctr" rotWithShape="0">
                    <a:prstClr val="black"/>
                  </a:outerShdw>
                </a:effectLst>
                <a:latin typeface="Arial Narrow" pitchFamily="34" charset="0"/>
              </a:rPr>
              <a:t>Jackson Heights Bible </a:t>
            </a:r>
            <a:r>
              <a:rPr lang="en-US" sz="2800" b="1" cap="small" dirty="0">
                <a:solidFill>
                  <a:prstClr val="white"/>
                </a:solidFill>
                <a:effectLst>
                  <a:glow rad="101600">
                    <a:prstClr val="black">
                      <a:alpha val="60000"/>
                    </a:prstClr>
                  </a:glow>
                  <a:outerShdw blurRad="114300" dist="50800" dir="5400000" algn="ctr" rotWithShape="0">
                    <a:prstClr val="black"/>
                  </a:outerShdw>
                </a:effectLst>
                <a:latin typeface="Arial Narrow" pitchFamily="34" charset="0"/>
              </a:rPr>
              <a:t>Reading Challenge    Week </a:t>
            </a:r>
            <a:r>
              <a:rPr lang="en-US" sz="2800" b="1" cap="small" dirty="0" smtClean="0">
                <a:solidFill>
                  <a:prstClr val="white"/>
                </a:solidFill>
                <a:effectLst>
                  <a:glow rad="101600">
                    <a:prstClr val="black">
                      <a:alpha val="60000"/>
                    </a:prstClr>
                  </a:glow>
                  <a:outerShdw blurRad="114300" dist="50800" dir="5400000" algn="ctr" rotWithShape="0">
                    <a:prstClr val="black"/>
                  </a:outerShdw>
                </a:effectLst>
                <a:latin typeface="Arial Narrow" pitchFamily="34" charset="0"/>
              </a:rPr>
              <a:t>#4 </a:t>
            </a:r>
            <a:endParaRPr lang="en-US" sz="2800" b="1" cap="small" dirty="0">
              <a:solidFill>
                <a:prstClr val="white"/>
              </a:solidFill>
              <a:effectLst>
                <a:glow rad="101600">
                  <a:prstClr val="black">
                    <a:alpha val="60000"/>
                  </a:prstClr>
                </a:glow>
                <a:outerShdw blurRad="114300" dist="50800" dir="5400000" algn="ctr" rotWithShape="0">
                  <a:prstClr val="black"/>
                </a:outerShdw>
              </a:effectLst>
              <a:latin typeface="Arial Narrow" pitchFamily="34" charset="0"/>
            </a:endParaRPr>
          </a:p>
        </p:txBody>
      </p:sp>
      <p:pic>
        <p:nvPicPr>
          <p:cNvPr id="12" name="Picture 11" descr="http://www.timpbaptistchurch.org/images/Bible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820281">
            <a:off x="581257" y="6293114"/>
            <a:ext cx="679678" cy="56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101600">
              <a:schemeClr val="tx1">
                <a:alpha val="60000"/>
              </a:schemeClr>
            </a:glow>
            <a:outerShdw blurRad="139700" dist="50800" dir="11400000" algn="ctr" rotWithShape="0">
              <a:schemeClr val="tx1"/>
            </a:outerShdw>
          </a:effectLst>
        </p:spPr>
      </p:pic>
      <p:sp>
        <p:nvSpPr>
          <p:cNvPr id="14" name="TextBox 13"/>
          <p:cNvSpPr txBox="1"/>
          <p:nvPr/>
        </p:nvSpPr>
        <p:spPr>
          <a:xfrm>
            <a:off x="2166257" y="204048"/>
            <a:ext cx="66293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4000" b="1" smtClean="0">
                <a:ln w="3175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50800" dir="5400000" algn="ctr" rotWithShape="0">
                    <a:schemeClr val="tx1"/>
                  </a:outerShdw>
                </a:effectLst>
                <a:latin typeface="AR CENA" panose="02000000000000000000" pitchFamily="2" charset="0"/>
              </a:rPr>
              <a:t>Biblical faith </a:t>
            </a:r>
            <a:r>
              <a:rPr lang="en-US" sz="4000" b="1" dirty="0" smtClean="0">
                <a:ln w="3175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50800" dir="5400000" algn="ctr" rotWithShape="0">
                    <a:schemeClr val="tx1"/>
                  </a:outerShdw>
                </a:effectLst>
                <a:latin typeface="AR CENA" panose="02000000000000000000" pitchFamily="2" charset="0"/>
              </a:rPr>
              <a:t>has to do with…</a:t>
            </a:r>
            <a:endParaRPr lang="en-US" sz="4000" b="1" dirty="0">
              <a:ln w="3175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50800" dir="5400000" algn="ctr" rotWithShape="0">
                  <a:schemeClr val="tx1"/>
                </a:outerShdw>
              </a:effectLst>
              <a:latin typeface="AR CENA" panose="02000000000000000000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225688" y="1209200"/>
            <a:ext cx="6613415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FFFF00"/>
                </a:solidFill>
                <a:latin typeface="Arial Narrow" panose="020B0606020202030204" pitchFamily="34" charset="0"/>
              </a:rPr>
              <a:t>Belief (Hebrews 11:6).</a:t>
            </a:r>
          </a:p>
          <a:p>
            <a:pPr algn="ctr"/>
            <a:endParaRPr lang="en-US" sz="4000" b="1" dirty="0">
              <a:solidFill>
                <a:schemeClr val="bg1">
                  <a:lumMod val="95000"/>
                </a:schemeClr>
              </a:solidFill>
              <a:latin typeface="Arial Narrow" panose="020B0606020202030204" pitchFamily="34" charset="0"/>
            </a:endParaRPr>
          </a:p>
          <a:p>
            <a:pPr algn="ctr"/>
            <a:r>
              <a:rPr lang="en-US" sz="4000" b="1" dirty="0" smtClean="0">
                <a:solidFill>
                  <a:srgbClr val="FFFF00"/>
                </a:solidFill>
                <a:latin typeface="Arial Narrow" panose="020B0606020202030204" pitchFamily="34" charset="0"/>
              </a:rPr>
              <a:t>Conviction (Romans 8:38-39).</a:t>
            </a:r>
          </a:p>
          <a:p>
            <a:pPr algn="ctr"/>
            <a:endParaRPr lang="en-US" sz="4000" b="1" dirty="0">
              <a:solidFill>
                <a:schemeClr val="bg1">
                  <a:lumMod val="95000"/>
                </a:schemeClr>
              </a:solidFill>
              <a:latin typeface="Arial Narrow" panose="020B0606020202030204" pitchFamily="34" charset="0"/>
            </a:endParaRPr>
          </a:p>
          <a:p>
            <a:pPr algn="ctr"/>
            <a:r>
              <a:rPr lang="en-US" sz="4000" b="1" dirty="0" smtClean="0">
                <a:solidFill>
                  <a:srgbClr val="FFFF00"/>
                </a:solidFill>
                <a:latin typeface="Arial Narrow" panose="020B0606020202030204" pitchFamily="34" charset="0"/>
              </a:rPr>
              <a:t>Obedience (James 2:17).</a:t>
            </a:r>
          </a:p>
          <a:p>
            <a:pPr algn="ctr"/>
            <a:endParaRPr lang="en-US" sz="4000" b="1" dirty="0">
              <a:solidFill>
                <a:schemeClr val="bg1">
                  <a:lumMod val="9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268071" y="4821457"/>
            <a:ext cx="66293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ln w="3175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50800" dir="5400000" algn="ctr" rotWithShape="0">
                    <a:schemeClr val="tx1"/>
                  </a:outerShdw>
                </a:effectLst>
                <a:latin typeface="Arial Narrow" panose="020B0606020202030204" pitchFamily="34" charset="0"/>
              </a:rPr>
              <a:t>Do we have this?</a:t>
            </a:r>
            <a:endParaRPr lang="en-US" sz="4800" b="1" dirty="0">
              <a:ln w="3175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50800" dir="5400000" algn="ctr" rotWithShape="0">
                  <a:schemeClr val="tx1"/>
                </a:outerShdw>
              </a:effectLst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14" grpId="0"/>
      <p:bldP spid="15" grpId="0" build="p"/>
      <p:bldP spid="1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http://images.google.com/url?source=imgres&amp;ct=img&amp;q=http://livingroomjournal.com/wp-content/uploads/2009/05/footprints-sand-beach-sunrise.jpg&amp;usg=AFQjCNGubP7t2lau21NaWSMQDICGo-BqtQ"/>
          <p:cNvPicPr>
            <a:picLocks noChangeAspect="1" noChangeArrowheads="1"/>
          </p:cNvPicPr>
          <p:nvPr/>
        </p:nvPicPr>
        <p:blipFill>
          <a:blip r:embed="rId2">
            <a:lum bright="9000" contrast="8000"/>
          </a:blip>
          <a:srcRect l="6791" t="1826" b="6454"/>
          <a:stretch>
            <a:fillRect/>
          </a:stretch>
        </p:blipFill>
        <p:spPr bwMode="auto">
          <a:xfrm flipH="1">
            <a:off x="3914775" y="0"/>
            <a:ext cx="5229225" cy="6858000"/>
          </a:xfrm>
          <a:prstGeom prst="rect">
            <a:avLst/>
          </a:prstGeom>
          <a:noFill/>
        </p:spPr>
      </p:pic>
      <p:sp>
        <p:nvSpPr>
          <p:cNvPr id="8" name="Rectangle 7"/>
          <p:cNvSpPr/>
          <p:nvPr/>
        </p:nvSpPr>
        <p:spPr>
          <a:xfrm flipH="1">
            <a:off x="3826210" y="0"/>
            <a:ext cx="1752600" cy="6858000"/>
          </a:xfrm>
          <a:prstGeom prst="rect">
            <a:avLst/>
          </a:prstGeom>
          <a:gradFill>
            <a:gsLst>
              <a:gs pos="0">
                <a:schemeClr val="tx1">
                  <a:alpha val="0"/>
                </a:schemeClr>
              </a:gs>
              <a:gs pos="50000">
                <a:schemeClr val="tx1"/>
              </a:gs>
              <a:gs pos="100000">
                <a:schemeClr val="tx1"/>
              </a:gs>
            </a:gsLst>
            <a:lin ang="0" scaled="0"/>
          </a:gra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36984" y="967784"/>
            <a:ext cx="4889772" cy="57246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 smtClean="0">
                <a:solidFill>
                  <a:srgbClr val="FFFF00"/>
                </a:solidFill>
                <a:latin typeface="Arial Narrow" panose="020B0606020202030204" pitchFamily="34" charset="0"/>
              </a:rPr>
              <a:t>Comes from the right source.</a:t>
            </a:r>
          </a:p>
          <a:p>
            <a:r>
              <a:rPr lang="en-US" sz="2400" b="1" dirty="0" smtClean="0">
                <a:solidFill>
                  <a:schemeClr val="bg1">
                    <a:lumMod val="95000"/>
                  </a:schemeClr>
                </a:solidFill>
                <a:latin typeface="Arial Narrow" panose="020B0606020202030204" pitchFamily="34" charset="0"/>
              </a:rPr>
              <a:t>It is founded in the word of God.</a:t>
            </a:r>
          </a:p>
          <a:p>
            <a:endParaRPr lang="en-US" sz="1600" dirty="0">
              <a:solidFill>
                <a:schemeClr val="bg1">
                  <a:lumMod val="95000"/>
                </a:schemeClr>
              </a:solidFill>
              <a:latin typeface="Arial Narrow" panose="020B0606020202030204" pitchFamily="34" charset="0"/>
            </a:endParaRPr>
          </a:p>
          <a:p>
            <a:r>
              <a:rPr lang="en-US" sz="2600" b="1" dirty="0" smtClean="0">
                <a:solidFill>
                  <a:srgbClr val="FFFF00"/>
                </a:solidFill>
                <a:latin typeface="Arial Narrow" panose="020B0606020202030204" pitchFamily="34" charset="0"/>
              </a:rPr>
              <a:t>Has the courage to be shared.</a:t>
            </a:r>
          </a:p>
          <a:p>
            <a:r>
              <a:rPr lang="en-US" sz="2400" b="1" dirty="0" smtClean="0">
                <a:solidFill>
                  <a:schemeClr val="bg1">
                    <a:lumMod val="95000"/>
                  </a:schemeClr>
                </a:solidFill>
                <a:latin typeface="Arial Narrow" panose="020B0606020202030204" pitchFamily="34" charset="0"/>
              </a:rPr>
              <a:t>It believes in Jesus’ power to               change people.</a:t>
            </a:r>
          </a:p>
          <a:p>
            <a:endParaRPr lang="en-US" sz="1600" dirty="0">
              <a:solidFill>
                <a:schemeClr val="bg1">
                  <a:lumMod val="95000"/>
                </a:schemeClr>
              </a:solidFill>
              <a:latin typeface="Arial Narrow" panose="020B0606020202030204" pitchFamily="34" charset="0"/>
            </a:endParaRPr>
          </a:p>
          <a:p>
            <a:r>
              <a:rPr lang="en-US" sz="2600" b="1" dirty="0" smtClean="0">
                <a:solidFill>
                  <a:srgbClr val="FFFF00"/>
                </a:solidFill>
                <a:latin typeface="Arial Narrow" panose="020B0606020202030204" pitchFamily="34" charset="0"/>
              </a:rPr>
              <a:t>Is calm in the middle of storms.</a:t>
            </a:r>
          </a:p>
          <a:p>
            <a:r>
              <a:rPr lang="en-US" sz="2400" b="1" dirty="0" smtClean="0">
                <a:solidFill>
                  <a:schemeClr val="bg1">
                    <a:lumMod val="95000"/>
                  </a:schemeClr>
                </a:solidFill>
                <a:latin typeface="Arial Narrow" panose="020B0606020202030204" pitchFamily="34" charset="0"/>
              </a:rPr>
              <a:t>It has a firm trust in the Lord Jesus.</a:t>
            </a:r>
          </a:p>
          <a:p>
            <a:endParaRPr lang="en-US" sz="1600" dirty="0">
              <a:solidFill>
                <a:schemeClr val="bg1">
                  <a:lumMod val="95000"/>
                </a:schemeClr>
              </a:solidFill>
              <a:latin typeface="Arial Narrow" panose="020B0606020202030204" pitchFamily="34" charset="0"/>
            </a:endParaRPr>
          </a:p>
          <a:p>
            <a:r>
              <a:rPr lang="en-US" sz="2800" b="1" dirty="0" smtClean="0">
                <a:solidFill>
                  <a:srgbClr val="FFFF00"/>
                </a:solidFill>
                <a:latin typeface="Arial Narrow" panose="020B0606020202030204" pitchFamily="34" charset="0"/>
              </a:rPr>
              <a:t>Steps out of the boat.</a:t>
            </a:r>
          </a:p>
          <a:p>
            <a:r>
              <a:rPr lang="en-US" sz="2400" b="1" dirty="0" smtClean="0">
                <a:solidFill>
                  <a:schemeClr val="bg1">
                    <a:lumMod val="95000"/>
                  </a:schemeClr>
                </a:solidFill>
                <a:latin typeface="Arial Narrow" panose="020B0606020202030204" pitchFamily="34" charset="0"/>
              </a:rPr>
              <a:t>It steps out of the “comfort zone.”</a:t>
            </a:r>
          </a:p>
          <a:p>
            <a:endParaRPr lang="en-US" sz="1600" b="1" dirty="0">
              <a:solidFill>
                <a:schemeClr val="bg1">
                  <a:lumMod val="95000"/>
                </a:schemeClr>
              </a:solidFill>
              <a:latin typeface="Arial Narrow" panose="020B0606020202030204" pitchFamily="34" charset="0"/>
            </a:endParaRPr>
          </a:p>
          <a:p>
            <a:r>
              <a:rPr lang="en-US" sz="2800" b="1" dirty="0" smtClean="0">
                <a:solidFill>
                  <a:srgbClr val="FFFF00"/>
                </a:solidFill>
                <a:latin typeface="Arial Narrow" panose="020B0606020202030204" pitchFamily="34" charset="0"/>
              </a:rPr>
              <a:t>Is confident in God’s promises.</a:t>
            </a:r>
            <a:endParaRPr lang="en-US" sz="2800" b="1" dirty="0">
              <a:solidFill>
                <a:srgbClr val="FFFF00"/>
              </a:solidFill>
              <a:latin typeface="Arial Narrow" panose="020B0606020202030204" pitchFamily="34" charset="0"/>
            </a:endParaRPr>
          </a:p>
          <a:p>
            <a:r>
              <a:rPr lang="en-US" sz="2400" b="1" i="1" dirty="0" smtClean="0">
                <a:solidFill>
                  <a:schemeClr val="bg1">
                    <a:lumMod val="95000"/>
                  </a:schemeClr>
                </a:solidFill>
                <a:latin typeface="Arial Narrow" panose="020B0606020202030204" pitchFamily="34" charset="0"/>
              </a:rPr>
              <a:t>It believes Jesus will do what He says!</a:t>
            </a:r>
            <a:endParaRPr lang="en-US" sz="2400" b="1" i="1" dirty="0">
              <a:solidFill>
                <a:schemeClr val="bg1">
                  <a:lumMod val="95000"/>
                </a:schemeClr>
              </a:solidFill>
              <a:latin typeface="Arial Narrow" panose="020B0606020202030204" pitchFamily="34" charset="0"/>
            </a:endParaRPr>
          </a:p>
          <a:p>
            <a:endParaRPr lang="en-US" sz="2400" b="1" dirty="0">
              <a:solidFill>
                <a:schemeClr val="bg1">
                  <a:lumMod val="9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940388" y="2102488"/>
            <a:ext cx="4201886" cy="42165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>
                <a:solidFill>
                  <a:srgbClr val="FFFF00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114300" dist="50800" dir="5400000" algn="ctr" rotWithShape="0">
                    <a:schemeClr val="tx1"/>
                  </a:outerShdw>
                </a:effectLst>
                <a:latin typeface="Arial Narrow" charset="0"/>
                <a:ea typeface="Arial Narrow" charset="0"/>
                <a:cs typeface="Arial Narrow" charset="0"/>
              </a:rPr>
              <a:t>And without faith it is impossible to please Him, </a:t>
            </a:r>
            <a:r>
              <a:rPr lang="en-US" sz="3200" b="1" dirty="0">
                <a:solidFill>
                  <a:schemeClr val="bg1">
                    <a:lumMod val="95000"/>
                  </a:schemeClr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114300" dist="50800" dir="5400000" algn="ctr" rotWithShape="0">
                    <a:schemeClr val="tx1"/>
                  </a:outerShdw>
                </a:effectLst>
                <a:latin typeface="Arial Narrow" charset="0"/>
                <a:ea typeface="Arial Narrow" charset="0"/>
                <a:cs typeface="Arial Narrow" charset="0"/>
              </a:rPr>
              <a:t>for he who comes to God must believe that He is and that He is a rewarder of those who seek Him</a:t>
            </a:r>
            <a:r>
              <a:rPr lang="en-US" sz="3200" b="1" dirty="0" smtClean="0">
                <a:solidFill>
                  <a:schemeClr val="bg1">
                    <a:lumMod val="95000"/>
                  </a:schemeClr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114300" dist="50800" dir="5400000" algn="ctr" rotWithShape="0">
                    <a:schemeClr val="tx1"/>
                  </a:outerShdw>
                </a:effectLst>
                <a:latin typeface="Arial Narrow" charset="0"/>
                <a:ea typeface="Arial Narrow" charset="0"/>
                <a:cs typeface="Arial Narrow" charset="0"/>
              </a:rPr>
              <a:t>.</a:t>
            </a:r>
          </a:p>
          <a:p>
            <a:pPr algn="ctr"/>
            <a:endParaRPr lang="en-US" sz="1200" b="1" dirty="0" smtClean="0">
              <a:solidFill>
                <a:schemeClr val="bg1">
                  <a:lumMod val="95000"/>
                </a:schemeClr>
              </a:solidFill>
              <a:effectLst>
                <a:glow rad="101600">
                  <a:schemeClr val="tx1">
                    <a:alpha val="40000"/>
                  </a:schemeClr>
                </a:glow>
                <a:outerShdw blurRad="114300" dist="50800" dir="5400000" algn="ctr" rotWithShape="0">
                  <a:schemeClr val="tx1"/>
                </a:outerShdw>
              </a:effectLst>
              <a:latin typeface="Arial Narrow" charset="0"/>
              <a:ea typeface="Arial Narrow" charset="0"/>
              <a:cs typeface="Arial Narrow" charset="0"/>
            </a:endParaRPr>
          </a:p>
          <a:p>
            <a:pPr algn="ctr"/>
            <a:r>
              <a:rPr lang="en-US" sz="3200" b="1" dirty="0" smtClean="0">
                <a:solidFill>
                  <a:schemeClr val="bg1">
                    <a:lumMod val="95000"/>
                  </a:schemeClr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114300" dist="50800" dir="5400000" algn="ctr" rotWithShape="0">
                    <a:schemeClr val="tx1"/>
                  </a:outerShdw>
                </a:effectLst>
                <a:latin typeface="Arial Narrow" charset="0"/>
                <a:ea typeface="Arial Narrow" charset="0"/>
                <a:cs typeface="Arial Narrow" charset="0"/>
              </a:rPr>
              <a:t>            - Hebrews 11:6</a:t>
            </a:r>
            <a:endParaRPr lang="en-US" sz="3600" b="1" dirty="0">
              <a:solidFill>
                <a:schemeClr val="bg1">
                  <a:lumMod val="95000"/>
                </a:schemeClr>
              </a:solidFill>
              <a:effectLst>
                <a:glow rad="101600">
                  <a:schemeClr val="tx1">
                    <a:alpha val="40000"/>
                  </a:schemeClr>
                </a:glow>
                <a:outerShdw blurRad="114300" dist="50800" dir="5400000" algn="ctr" rotWithShape="0">
                  <a:schemeClr val="tx1"/>
                </a:outerShdw>
              </a:effectLst>
              <a:latin typeface="Arial Narrow" charset="0"/>
              <a:ea typeface="Arial Narrow" charset="0"/>
              <a:cs typeface="Arial Narrow" charset="0"/>
            </a:endParaRPr>
          </a:p>
        </p:txBody>
      </p:sp>
      <p:sp>
        <p:nvSpPr>
          <p:cNvPr id="20" name="Rectangle 19"/>
          <p:cNvSpPr/>
          <p:nvPr/>
        </p:nvSpPr>
        <p:spPr>
          <a:xfrm flipH="1">
            <a:off x="359229" y="293914"/>
            <a:ext cx="9307285" cy="533400"/>
          </a:xfrm>
          <a:prstGeom prst="rect">
            <a:avLst/>
          </a:prstGeom>
          <a:gradFill>
            <a:gsLst>
              <a:gs pos="0">
                <a:srgbClr val="FF0000"/>
              </a:gs>
              <a:gs pos="0">
                <a:srgbClr val="FF0000"/>
              </a:gs>
              <a:gs pos="71000">
                <a:srgbClr val="FF0000"/>
              </a:gs>
              <a:gs pos="100000">
                <a:srgbClr val="FF0000">
                  <a:alpha val="0"/>
                </a:srgbClr>
              </a:gs>
            </a:gsLst>
            <a:lin ang="0" scaled="0"/>
          </a:gradFill>
          <a:effectLst>
            <a:outerShdw blurRad="40000" dist="23000" dir="5400000" rotWithShape="0">
              <a:srgbClr val="000000">
                <a:alpha val="35000"/>
              </a:srgbClr>
            </a:outerShdw>
            <a:softEdge rad="63500"/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2205167" y="204048"/>
            <a:ext cx="66293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4000" b="1" dirty="0" smtClean="0">
                <a:ln w="3175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50800" dir="5400000" algn="ctr" rotWithShape="0">
                    <a:schemeClr val="tx1"/>
                  </a:outerShdw>
                </a:effectLst>
                <a:latin typeface="AR CENA" panose="02000000000000000000" pitchFamily="2" charset="0"/>
              </a:rPr>
              <a:t>All in Faith for Jesus…</a:t>
            </a:r>
            <a:endParaRPr lang="en-US" sz="4000" b="1" dirty="0">
              <a:ln w="3175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50800" dir="5400000" algn="ctr" rotWithShape="0">
                  <a:schemeClr val="tx1"/>
                </a:outerShdw>
              </a:effectLst>
              <a:latin typeface="AR CENA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470025" y="6335713"/>
            <a:ext cx="8186738" cy="5222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800" b="1" cap="small" dirty="0" smtClean="0">
                <a:solidFill>
                  <a:prstClr val="white"/>
                </a:solidFill>
                <a:effectLst>
                  <a:glow rad="101600">
                    <a:prstClr val="black">
                      <a:alpha val="60000"/>
                    </a:prstClr>
                  </a:glow>
                  <a:outerShdw blurRad="114300" dist="50800" dir="5400000" algn="ctr" rotWithShape="0">
                    <a:prstClr val="black"/>
                  </a:outerShdw>
                </a:effectLst>
                <a:latin typeface="Arial Narrow" pitchFamily="34" charset="0"/>
              </a:rPr>
              <a:t>Jackson Heights Bible </a:t>
            </a:r>
            <a:r>
              <a:rPr lang="en-US" sz="2800" b="1" cap="small" dirty="0">
                <a:solidFill>
                  <a:prstClr val="white"/>
                </a:solidFill>
                <a:effectLst>
                  <a:glow rad="101600">
                    <a:prstClr val="black">
                      <a:alpha val="60000"/>
                    </a:prstClr>
                  </a:glow>
                  <a:outerShdw blurRad="114300" dist="50800" dir="5400000" algn="ctr" rotWithShape="0">
                    <a:prstClr val="black"/>
                  </a:outerShdw>
                </a:effectLst>
                <a:latin typeface="Arial Narrow" pitchFamily="34" charset="0"/>
              </a:rPr>
              <a:t>Reading Challenge    Week </a:t>
            </a:r>
            <a:r>
              <a:rPr lang="en-US" sz="2800" b="1" cap="small" dirty="0" smtClean="0">
                <a:solidFill>
                  <a:prstClr val="white"/>
                </a:solidFill>
                <a:effectLst>
                  <a:glow rad="101600">
                    <a:prstClr val="black">
                      <a:alpha val="60000"/>
                    </a:prstClr>
                  </a:glow>
                  <a:outerShdw blurRad="114300" dist="50800" dir="5400000" algn="ctr" rotWithShape="0">
                    <a:prstClr val="black"/>
                  </a:outerShdw>
                </a:effectLst>
                <a:latin typeface="Arial Narrow" pitchFamily="34" charset="0"/>
              </a:rPr>
              <a:t>#4 </a:t>
            </a:r>
            <a:endParaRPr lang="en-US" sz="2800" b="1" cap="small" dirty="0">
              <a:solidFill>
                <a:prstClr val="white"/>
              </a:solidFill>
              <a:effectLst>
                <a:glow rad="101600">
                  <a:prstClr val="black">
                    <a:alpha val="60000"/>
                  </a:prstClr>
                </a:glow>
                <a:outerShdw blurRad="114300" dist="50800" dir="5400000" algn="ctr" rotWithShape="0">
                  <a:prstClr val="black"/>
                </a:outerShdw>
              </a:effectLst>
              <a:latin typeface="Arial Narrow" pitchFamily="34" charset="0"/>
            </a:endParaRPr>
          </a:p>
        </p:txBody>
      </p:sp>
      <p:pic>
        <p:nvPicPr>
          <p:cNvPr id="12" name="Picture 11" descr="http://www.timpbaptistchurch.org/images/Bible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820281">
            <a:off x="581257" y="6293114"/>
            <a:ext cx="679678" cy="56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101600">
              <a:schemeClr val="tx1">
                <a:alpha val="60000"/>
              </a:schemeClr>
            </a:glow>
            <a:outerShdw blurRad="139700" dist="50800" dir="11400000" algn="ctr" rotWithShape="0">
              <a:schemeClr val="tx1"/>
            </a:outerShdw>
          </a:effectLst>
        </p:spPr>
      </p:pic>
    </p:spTree>
    <p:extLst>
      <p:ext uri="{BB962C8B-B14F-4D97-AF65-F5344CB8AC3E}">
        <p14:creationId xmlns:p14="http://schemas.microsoft.com/office/powerpoint/2010/main" val="289323934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1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1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000"/>
                            </p:stCondLst>
                            <p:childTnLst>
                              <p:par>
                                <p:cTn id="80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10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0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0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uiExpand="1" build="p"/>
      <p:bldP spid="9" grpId="0"/>
      <p:bldP spid="19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539</TotalTime>
  <Words>174</Words>
  <Application>Microsoft Macintosh PowerPoint</Application>
  <PresentationFormat>On-screen Show (4:3)</PresentationFormat>
  <Paragraphs>30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 CENA</vt:lpstr>
      <vt:lpstr>Arial Narrow</vt:lpstr>
      <vt:lpstr>Calibri</vt:lpstr>
      <vt:lpstr>Arial</vt:lpstr>
      <vt:lpstr>Office Theme</vt:lpstr>
      <vt:lpstr>1_Default Design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David A Banning</dc:creator>
  <cp:lastModifiedBy>Genesia Jeffries</cp:lastModifiedBy>
  <cp:revision>26</cp:revision>
  <dcterms:created xsi:type="dcterms:W3CDTF">2009-10-23T11:28:52Z</dcterms:created>
  <dcterms:modified xsi:type="dcterms:W3CDTF">2017-01-21T03:42:00Z</dcterms:modified>
</cp:coreProperties>
</file>