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4" r:id="rId3"/>
    <p:sldMasterId id="2147483723" r:id="rId4"/>
    <p:sldMasterId id="2147483732" r:id="rId5"/>
  </p:sldMasterIdLst>
  <p:notesMasterIdLst>
    <p:notesMasterId r:id="rId14"/>
  </p:notesMasterIdLst>
  <p:sldIdLst>
    <p:sldId id="285" r:id="rId6"/>
    <p:sldId id="286" r:id="rId7"/>
    <p:sldId id="287" r:id="rId8"/>
    <p:sldId id="289" r:id="rId9"/>
    <p:sldId id="292" r:id="rId10"/>
    <p:sldId id="293" r:id="rId11"/>
    <p:sldId id="29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665"/>
  </p:normalViewPr>
  <p:slideViewPr>
    <p:cSldViewPr>
      <p:cViewPr varScale="1">
        <p:scale>
          <a:sx n="103" d="100"/>
          <a:sy n="103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F096-6E5A-47C8-8189-DB68026E2844}" type="datetimeFigureOut">
              <a:rPr lang="en-US" smtClean="0"/>
              <a:t>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64D5-85AB-4880-8B06-53E10EE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1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08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61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4275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1738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2512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4718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2279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2310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8941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047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6679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7114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3640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2403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879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04843" y="4695674"/>
            <a:ext cx="4126378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7754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4346" y="2979588"/>
            <a:ext cx="4637492" cy="160523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04843" y="4695674"/>
            <a:ext cx="4126378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1952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5422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5343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5650" y="5409436"/>
            <a:ext cx="2370844" cy="874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3280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248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818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2000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405423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04843" y="4695674"/>
            <a:ext cx="4126378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5194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4346" y="2979588"/>
            <a:ext cx="4637492" cy="160523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04843" y="4695674"/>
            <a:ext cx="4126378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41459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26711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4085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5650" y="5409436"/>
            <a:ext cx="2370844" cy="874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93830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59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54452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84655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0290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04843" y="4695674"/>
            <a:ext cx="4126378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70046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4346" y="2979588"/>
            <a:ext cx="4637492" cy="160523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04843" y="4695674"/>
            <a:ext cx="4126378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24329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98595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89012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5650" y="5409436"/>
            <a:ext cx="2370844" cy="874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2994"/>
            <a:ext cx="8211824" cy="392497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65948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730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9167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57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519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20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40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theme" Target="../theme/theme4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theme" Target="../theme/theme5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7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10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8D4A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8D4A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5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8D4A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8D4A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9513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39700">
                    <a:sysClr val="windowText" lastClr="000000">
                      <a:alpha val="40000"/>
                    </a:sys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TITUS Cyberbit Basic" pitchFamily="18" charset="0"/>
                <a:cs typeface="TITUS Cyberbit Basic" pitchFamily="18" charset="0"/>
              </a:rPr>
              <a:t>Background on Saul’s Reign</a:t>
            </a:r>
            <a:endParaRPr lang="en-US" sz="4000" b="1" kern="0" dirty="0">
              <a:ln w="11430">
                <a:noFill/>
              </a:ln>
              <a:solidFill>
                <a:srgbClr val="FFFF00"/>
              </a:solidFill>
              <a:effectLst>
                <a:glow rad="139700">
                  <a:sysClr val="windowText" lastClr="000000">
                    <a:alpha val="40000"/>
                  </a:sys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TITUS Cyberbit Basic" pitchFamily="18" charset="0"/>
              <a:cs typeface="TITUS Cyberbit Basic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208068"/>
            <a:ext cx="8496301" cy="58785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Israel wants a king.</a:t>
            </a:r>
          </a:p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God gave them Saul. </a:t>
            </a: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14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Saul is described as tall and handsome.</a:t>
            </a: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4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But he has several character flaws.</a:t>
            </a: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4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God was going to use Saul to make a point.</a:t>
            </a: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4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Saul had some success in the beginning. </a:t>
            </a: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4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Unfortunately, that success wouldn’t last long.  </a:t>
            </a: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 smtClean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733738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" y="-9144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Saul’s Failures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9144000" cy="297180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9488" y="1393924"/>
            <a:ext cx="882451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A failure in obedience (1 Samuel 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093655"/>
            <a:ext cx="882451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Key Observations: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Saul is a weak leader.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The ends do not justify the means.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God is strict!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4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762000"/>
            <a:ext cx="8496301" cy="224676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defTabSz="344488">
              <a:buClr>
                <a:schemeClr val="tx1"/>
              </a:buClr>
            </a:pPr>
            <a:r>
              <a:rPr lang="en-US" sz="3200" b="1" dirty="0">
                <a:latin typeface="Arial Narrow" panose="020B0606020202030204" pitchFamily="34" charset="0"/>
              </a:rPr>
              <a:t>Thus Noah did; </a:t>
            </a:r>
            <a:r>
              <a:rPr 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according to all </a:t>
            </a:r>
            <a:r>
              <a:rPr lang="en-US" sz="3200" b="1" dirty="0">
                <a:latin typeface="Arial Narrow" panose="020B0606020202030204" pitchFamily="34" charset="0"/>
              </a:rPr>
              <a:t>that </a:t>
            </a:r>
            <a:r>
              <a:rPr lang="en-US" sz="3200" b="1" dirty="0" smtClean="0">
                <a:latin typeface="Arial Narrow" panose="020B0606020202030204" pitchFamily="34" charset="0"/>
              </a:rPr>
              <a:t>God had </a:t>
            </a:r>
            <a:r>
              <a:rPr lang="en-US" sz="3200" b="1" dirty="0">
                <a:latin typeface="Arial Narrow" panose="020B0606020202030204" pitchFamily="34" charset="0"/>
              </a:rPr>
              <a:t>commanded him, so he </a:t>
            </a:r>
            <a:r>
              <a:rPr lang="en-US" sz="3200" b="1" dirty="0" smtClean="0">
                <a:latin typeface="Arial Narrow" panose="020B0606020202030204" pitchFamily="34" charset="0"/>
              </a:rPr>
              <a:t>did.</a:t>
            </a:r>
          </a:p>
          <a:p>
            <a:pPr defTabSz="344488">
              <a:buClr>
                <a:schemeClr val="tx1"/>
              </a:buClr>
            </a:pPr>
            <a:endParaRPr lang="en-US" sz="12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defTabSz="344488">
              <a:buClr>
                <a:schemeClr val="tx1"/>
              </a:buClr>
            </a:pP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	</a:t>
            </a: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														- Genesis 6:22</a:t>
            </a: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 smtClean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971800"/>
            <a:ext cx="8496301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defTabSz="344488">
              <a:buClr>
                <a:schemeClr val="tx1"/>
              </a:buClr>
            </a:pPr>
            <a:r>
              <a:rPr lang="en-US" sz="3200" b="1" dirty="0">
                <a:latin typeface="Arial Narrow" panose="020B0606020202030204" pitchFamily="34" charset="0"/>
              </a:rPr>
              <a:t>Thus Moses did; </a:t>
            </a:r>
            <a:r>
              <a:rPr 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according to all </a:t>
            </a:r>
            <a:r>
              <a:rPr lang="en-US" sz="3200" b="1" dirty="0">
                <a:latin typeface="Arial Narrow" panose="020B0606020202030204" pitchFamily="34" charset="0"/>
              </a:rPr>
              <a:t>that the Lord </a:t>
            </a:r>
            <a:r>
              <a:rPr lang="en-US" sz="3200" b="1" dirty="0" smtClean="0">
                <a:latin typeface="Arial Narrow" panose="020B0606020202030204" pitchFamily="34" charset="0"/>
              </a:rPr>
              <a:t>     had </a:t>
            </a:r>
            <a:r>
              <a:rPr lang="en-US" sz="3200" b="1" dirty="0">
                <a:latin typeface="Arial Narrow" panose="020B0606020202030204" pitchFamily="34" charset="0"/>
              </a:rPr>
              <a:t>commanded him, so he did.</a:t>
            </a:r>
            <a:endParaRPr lang="en-US" sz="12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defTabSz="344488">
              <a:buClr>
                <a:schemeClr val="tx1"/>
              </a:buClr>
            </a:pP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	</a:t>
            </a: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														- Exodus 40:16</a:t>
            </a:r>
          </a:p>
          <a:p>
            <a:pPr marL="457200" indent="-457200" defTabSz="3444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91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" y="-9144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Saul’s Failures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9144000" cy="297180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9488" y="1393924"/>
            <a:ext cx="882451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A failure in obedience (1 Samuel 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A failure in trust (1 Samuel 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6200" y="2920622"/>
            <a:ext cx="882451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Where is our trust?</a:t>
            </a:r>
          </a:p>
          <a:p>
            <a:endParaRPr lang="en-US" sz="40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17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" y="-9144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Saul’s Failures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9144000" cy="297180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9488" y="1393924"/>
            <a:ext cx="8824512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A failure in obedience (1 Samuel 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A failure in trust (1 Samuel 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A heart consumed in jealousy (1 Samuel 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6200" y="3169072"/>
            <a:ext cx="882451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This is </a:t>
            </a:r>
            <a:r>
              <a:rPr lang="en-US" sz="4000" b="1" smtClean="0">
                <a:solidFill>
                  <a:schemeClr val="bg2"/>
                </a:solidFill>
                <a:latin typeface="Arial Narrow" panose="020B0606020202030204" pitchFamily="34" charset="0"/>
              </a:rPr>
              <a:t>a serious heart </a:t>
            </a:r>
            <a:r>
              <a:rPr lang="en-US" sz="40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problem!</a:t>
            </a:r>
          </a:p>
          <a:p>
            <a:endParaRPr lang="en-US" sz="40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81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066800"/>
            <a:ext cx="8915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39700">
                    <a:sysClr val="windowText" lastClr="000000">
                      <a:alpha val="40000"/>
                    </a:sys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TITUS Cyberbit Basic" pitchFamily="18" charset="0"/>
                <a:cs typeface="TITUS Cyberbit Basic" pitchFamily="18" charset="0"/>
              </a:rPr>
              <a:t>Saul’s story is one of disappointment, shame, and wasted potential. </a:t>
            </a:r>
            <a:endParaRPr lang="en-US" sz="4000" b="1" kern="0" dirty="0">
              <a:ln w="11430">
                <a:noFill/>
              </a:ln>
              <a:solidFill>
                <a:srgbClr val="FFFF00"/>
              </a:solidFill>
              <a:effectLst>
                <a:glow rad="139700">
                  <a:sysClr val="windowText" lastClr="000000">
                    <a:alpha val="40000"/>
                  </a:sys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TITUS Cyberbit Basic" pitchFamily="18" charset="0"/>
              <a:cs typeface="TITUS Cyberbit Basic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" y="3025676"/>
            <a:ext cx="91439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6600" dirty="0" smtClean="0">
                <a:ln w="18415" cmpd="sng">
                  <a:solidFill>
                    <a:prstClr val="black"/>
                  </a:solidFill>
                  <a:prstDash val="solid"/>
                </a:ln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What about our story?</a:t>
            </a:r>
            <a:endParaRPr lang="en-US" sz="6600" dirty="0">
              <a:ln w="18415" cmpd="sng">
                <a:solidFill>
                  <a:prstClr val="black"/>
                </a:solidFill>
                <a:prstDash val="solid"/>
              </a:ln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41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6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9929</TotalTime>
  <Words>243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Adelle-Regular</vt:lpstr>
      <vt:lpstr>Apple Chancery</vt:lpstr>
      <vt:lpstr>Arial Black</vt:lpstr>
      <vt:lpstr>Arial Narrow</vt:lpstr>
      <vt:lpstr>Calibri</vt:lpstr>
      <vt:lpstr>Impact</vt:lpstr>
      <vt:lpstr>MS PGothic</vt:lpstr>
      <vt:lpstr>TITUS Cyberbit Basic</vt:lpstr>
      <vt:lpstr>Trebuchet MS</vt:lpstr>
      <vt:lpstr>Arial</vt:lpstr>
      <vt:lpstr>5_Default Design</vt:lpstr>
      <vt:lpstr>1_Default Design</vt:lpstr>
      <vt:lpstr>Default</vt:lpstr>
      <vt:lpstr>1_Default</vt:lpstr>
      <vt:lpstr>2_Default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beverlyshores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jeffries</dc:creator>
  <cp:lastModifiedBy>Genesia Jeffries</cp:lastModifiedBy>
  <cp:revision>154</cp:revision>
  <dcterms:created xsi:type="dcterms:W3CDTF">2009-12-14T19:00:32Z</dcterms:created>
  <dcterms:modified xsi:type="dcterms:W3CDTF">2017-01-15T12:51:20Z</dcterms:modified>
</cp:coreProperties>
</file>