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2" r:id="rId3"/>
    <p:sldMasterId id="2147483700" r:id="rId4"/>
    <p:sldMasterId id="2147483712" r:id="rId5"/>
  </p:sldMasterIdLst>
  <p:notesMasterIdLst>
    <p:notesMasterId r:id="rId15"/>
  </p:notesMasterIdLst>
  <p:sldIdLst>
    <p:sldId id="274" r:id="rId6"/>
    <p:sldId id="278" r:id="rId7"/>
    <p:sldId id="279" r:id="rId8"/>
    <p:sldId id="276" r:id="rId9"/>
    <p:sldId id="280" r:id="rId10"/>
    <p:sldId id="281" r:id="rId11"/>
    <p:sldId id="282" r:id="rId12"/>
    <p:sldId id="277"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p:restoredTop sz="94665"/>
  </p:normalViewPr>
  <p:slideViewPr>
    <p:cSldViewPr>
      <p:cViewPr varScale="1">
        <p:scale>
          <a:sx n="103" d="100"/>
          <a:sy n="103" d="100"/>
        </p:scale>
        <p:origin x="2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EF096-6E5A-47C8-8189-DB68026E2844}" type="datetimeFigureOut">
              <a:rPr lang="en-US" smtClean="0"/>
              <a:t>12/30/16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064D5-85AB-4880-8B06-53E10EE09E38}" type="slidenum">
              <a:rPr lang="en-US" smtClean="0"/>
              <a:t>‹#›</a:t>
            </a:fld>
            <a:endParaRPr lang="en-US"/>
          </a:p>
        </p:txBody>
      </p:sp>
    </p:spTree>
    <p:extLst>
      <p:ext uri="{BB962C8B-B14F-4D97-AF65-F5344CB8AC3E}">
        <p14:creationId xmlns:p14="http://schemas.microsoft.com/office/powerpoint/2010/main" val="221344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75DDFF7B-52A9-42B2-A300-13955D0AF3AB}" type="slidenum">
              <a:rPr lang="en-US"/>
              <a:pPr>
                <a:defRPr/>
              </a:pPr>
              <a:t>‹#›</a:t>
            </a:fld>
            <a:endParaRPr lang="en-US" dirty="0"/>
          </a:p>
        </p:txBody>
      </p:sp>
    </p:spTree>
    <p:extLst>
      <p:ext uri="{BB962C8B-B14F-4D97-AF65-F5344CB8AC3E}">
        <p14:creationId xmlns:p14="http://schemas.microsoft.com/office/powerpoint/2010/main" val="291498175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6709619-5565-4C44-BF49-C26028D2EDE7}" type="slidenum">
              <a:rPr lang="en-US"/>
              <a:pPr>
                <a:defRPr/>
              </a:pPr>
              <a:t>‹#›</a:t>
            </a:fld>
            <a:endParaRPr lang="en-US" dirty="0"/>
          </a:p>
        </p:txBody>
      </p:sp>
    </p:spTree>
    <p:extLst>
      <p:ext uri="{BB962C8B-B14F-4D97-AF65-F5344CB8AC3E}">
        <p14:creationId xmlns:p14="http://schemas.microsoft.com/office/powerpoint/2010/main" val="135959083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813AADF-5633-43D7-A06C-324372B75C91}" type="slidenum">
              <a:rPr lang="en-US"/>
              <a:pPr>
                <a:defRPr/>
              </a:pPr>
              <a:t>‹#›</a:t>
            </a:fld>
            <a:endParaRPr lang="en-US" dirty="0"/>
          </a:p>
        </p:txBody>
      </p:sp>
    </p:spTree>
    <p:extLst>
      <p:ext uri="{BB962C8B-B14F-4D97-AF65-F5344CB8AC3E}">
        <p14:creationId xmlns:p14="http://schemas.microsoft.com/office/powerpoint/2010/main" val="18314061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4841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2406924" y="3495864"/>
            <a:ext cx="5017691" cy="1672060"/>
          </a:xfrm>
        </p:spPr>
        <p:txBody>
          <a:bodyPr>
            <a:normAutofit/>
          </a:bodyPr>
          <a:lstStyle>
            <a:lvl1pPr algn="l">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8216117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406924" y="3495864"/>
            <a:ext cx="5017691" cy="1672060"/>
          </a:xfrm>
        </p:spPr>
        <p:txBody>
          <a:bodyPr>
            <a:normAutofit/>
          </a:bodyPr>
          <a:lstStyle>
            <a:lvl1pPr algn="l">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2406925" y="1572846"/>
            <a:ext cx="4089614" cy="1712498"/>
          </a:xfrm>
        </p:spPr>
        <p:txBody>
          <a:bodyPr/>
          <a:lstStyle>
            <a:lvl1pPr algn="l">
              <a:defRPr/>
            </a:lvl1pPr>
          </a:lstStyle>
          <a:p>
            <a:r>
              <a:rPr lang="en-US" dirty="0" smtClean="0"/>
              <a:t>Add Your Title</a:t>
            </a:r>
            <a:endParaRPr lang="en-US" dirty="0"/>
          </a:p>
        </p:txBody>
      </p:sp>
    </p:spTree>
    <p:extLst>
      <p:ext uri="{BB962C8B-B14F-4D97-AF65-F5344CB8AC3E}">
        <p14:creationId xmlns:p14="http://schemas.microsoft.com/office/powerpoint/2010/main" val="313274370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66559394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09119974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12005" y="526392"/>
            <a:ext cx="1294747" cy="557993"/>
          </a:xfrm>
        </p:spPr>
        <p:txBody>
          <a:bodyPr anchor="t">
            <a:noAutofit/>
          </a:bodyPr>
          <a:lstStyle>
            <a:lvl1pPr algn="l">
              <a:defRPr sz="1800"/>
            </a:lvl1pPr>
          </a:lstStyle>
          <a:p>
            <a:r>
              <a:rPr lang="en-US" dirty="0" smtClean="0"/>
              <a:t>Add Your Title</a:t>
            </a:r>
            <a:endParaRPr lang="en-US" dirty="0"/>
          </a:p>
        </p:txBody>
      </p:sp>
    </p:spTree>
    <p:extLst>
      <p:ext uri="{BB962C8B-B14F-4D97-AF65-F5344CB8AC3E}">
        <p14:creationId xmlns:p14="http://schemas.microsoft.com/office/powerpoint/2010/main" val="204554803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3177" y="561829"/>
            <a:ext cx="5804648"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62131511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778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6FFBF594-C1AD-4A66-B9F7-9E69B7132C10}" type="slidenum">
              <a:rPr lang="en-US"/>
              <a:pPr>
                <a:defRPr/>
              </a:pPr>
              <a:t>‹#›</a:t>
            </a:fld>
            <a:endParaRPr lang="en-US" dirty="0"/>
          </a:p>
        </p:txBody>
      </p:sp>
    </p:spTree>
    <p:extLst>
      <p:ext uri="{BB962C8B-B14F-4D97-AF65-F5344CB8AC3E}">
        <p14:creationId xmlns:p14="http://schemas.microsoft.com/office/powerpoint/2010/main" val="59686679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2406924" y="3495864"/>
            <a:ext cx="5017691" cy="1672060"/>
          </a:xfrm>
        </p:spPr>
        <p:txBody>
          <a:bodyPr>
            <a:normAutofit/>
          </a:bodyPr>
          <a:lstStyle>
            <a:lvl1pPr algn="l">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77482983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406924" y="3495864"/>
            <a:ext cx="5017691" cy="1672060"/>
          </a:xfrm>
        </p:spPr>
        <p:txBody>
          <a:bodyPr>
            <a:normAutofit/>
          </a:bodyPr>
          <a:lstStyle>
            <a:lvl1pPr algn="l">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2406925" y="1572846"/>
            <a:ext cx="4089614" cy="1712498"/>
          </a:xfrm>
        </p:spPr>
        <p:txBody>
          <a:bodyPr/>
          <a:lstStyle>
            <a:lvl1pPr algn="l">
              <a:defRPr/>
            </a:lvl1pPr>
          </a:lstStyle>
          <a:p>
            <a:r>
              <a:rPr lang="en-US" dirty="0" smtClean="0"/>
              <a:t>Add Your Title</a:t>
            </a:r>
            <a:endParaRPr lang="en-US" dirty="0"/>
          </a:p>
        </p:txBody>
      </p:sp>
    </p:spTree>
    <p:extLst>
      <p:ext uri="{BB962C8B-B14F-4D97-AF65-F5344CB8AC3E}">
        <p14:creationId xmlns:p14="http://schemas.microsoft.com/office/powerpoint/2010/main" val="281987509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2027496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7593353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2164522"/>
            <a:ext cx="8206339" cy="400120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12005" y="526392"/>
            <a:ext cx="1294747" cy="557993"/>
          </a:xfrm>
        </p:spPr>
        <p:txBody>
          <a:bodyPr anchor="t">
            <a:noAutofit/>
          </a:bodyPr>
          <a:lstStyle>
            <a:lvl1pPr algn="l">
              <a:defRPr sz="1800"/>
            </a:lvl1pPr>
          </a:lstStyle>
          <a:p>
            <a:r>
              <a:rPr lang="en-US" dirty="0" smtClean="0"/>
              <a:t>Add Your Title</a:t>
            </a:r>
            <a:endParaRPr lang="en-US" dirty="0"/>
          </a:p>
        </p:txBody>
      </p:sp>
    </p:spTree>
    <p:extLst>
      <p:ext uri="{BB962C8B-B14F-4D97-AF65-F5344CB8AC3E}">
        <p14:creationId xmlns:p14="http://schemas.microsoft.com/office/powerpoint/2010/main" val="647806390"/>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3177" y="561829"/>
            <a:ext cx="5804648"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4378768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7403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79866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98991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7922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8629473-AF3F-4883-BDF3-3ABA3719CB72}" type="slidenum">
              <a:rPr lang="en-US"/>
              <a:pPr>
                <a:defRPr/>
              </a:pPr>
              <a:t>‹#›</a:t>
            </a:fld>
            <a:endParaRPr lang="en-US" dirty="0"/>
          </a:p>
        </p:txBody>
      </p:sp>
    </p:spTree>
    <p:extLst>
      <p:ext uri="{BB962C8B-B14F-4D97-AF65-F5344CB8AC3E}">
        <p14:creationId xmlns:p14="http://schemas.microsoft.com/office/powerpoint/2010/main" val="368597818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16693"/>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404916"/>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07059"/>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78896"/>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59449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16650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95992"/>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712755"/>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02774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9626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15D2B87F-A31A-4369-9209-FE40FC2ECA2C}" type="slidenum">
              <a:rPr lang="en-US"/>
              <a:pPr>
                <a:defRPr/>
              </a:pPr>
              <a:t>‹#›</a:t>
            </a:fld>
            <a:endParaRPr lang="en-US" dirty="0"/>
          </a:p>
        </p:txBody>
      </p:sp>
    </p:spTree>
    <p:extLst>
      <p:ext uri="{BB962C8B-B14F-4D97-AF65-F5344CB8AC3E}">
        <p14:creationId xmlns:p14="http://schemas.microsoft.com/office/powerpoint/2010/main" val="423963029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3367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146262"/>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73042"/>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97403"/>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36976"/>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23536"/>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781510"/>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35364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56EE7CA-F7AF-4C24-A9C7-05F2615DA315}" type="slidenum">
              <a:rPr lang="en-US"/>
              <a:pPr>
                <a:defRPr/>
              </a:pPr>
              <a:t>‹#›</a:t>
            </a:fld>
            <a:endParaRPr lang="en-US" dirty="0"/>
          </a:p>
        </p:txBody>
      </p:sp>
    </p:spTree>
    <p:extLst>
      <p:ext uri="{BB962C8B-B14F-4D97-AF65-F5344CB8AC3E}">
        <p14:creationId xmlns:p14="http://schemas.microsoft.com/office/powerpoint/2010/main" val="354138572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948B9156-35FC-4963-A715-B903B6B22328}" type="slidenum">
              <a:rPr lang="en-US"/>
              <a:pPr>
                <a:defRPr/>
              </a:pPr>
              <a:t>‹#›</a:t>
            </a:fld>
            <a:endParaRPr lang="en-US" dirty="0"/>
          </a:p>
        </p:txBody>
      </p:sp>
    </p:spTree>
    <p:extLst>
      <p:ext uri="{BB962C8B-B14F-4D97-AF65-F5344CB8AC3E}">
        <p14:creationId xmlns:p14="http://schemas.microsoft.com/office/powerpoint/2010/main" val="213257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815266D-FA29-4F65-B91F-DC5151C9B2B9}" type="slidenum">
              <a:rPr lang="en-US"/>
              <a:pPr>
                <a:defRPr/>
              </a:pPr>
              <a:t>‹#›</a:t>
            </a:fld>
            <a:endParaRPr lang="en-US" dirty="0"/>
          </a:p>
        </p:txBody>
      </p:sp>
    </p:spTree>
    <p:extLst>
      <p:ext uri="{BB962C8B-B14F-4D97-AF65-F5344CB8AC3E}">
        <p14:creationId xmlns:p14="http://schemas.microsoft.com/office/powerpoint/2010/main" val="65835193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3D938B38-9804-40F6-8285-A6A8DF790247}" type="slidenum">
              <a:rPr lang="en-US"/>
              <a:pPr>
                <a:defRPr/>
              </a:pPr>
              <a:t>‹#›</a:t>
            </a:fld>
            <a:endParaRPr lang="en-US" dirty="0"/>
          </a:p>
        </p:txBody>
      </p:sp>
    </p:spTree>
    <p:extLst>
      <p:ext uri="{BB962C8B-B14F-4D97-AF65-F5344CB8AC3E}">
        <p14:creationId xmlns:p14="http://schemas.microsoft.com/office/powerpoint/2010/main" val="20739620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6BD8EC1-34C3-40E1-9001-76356B10B2D3}" type="slidenum">
              <a:rPr lang="en-US"/>
              <a:pPr>
                <a:defRPr/>
              </a:pPr>
              <a:t>‹#›</a:t>
            </a:fld>
            <a:endParaRPr lang="en-US" dirty="0"/>
          </a:p>
        </p:txBody>
      </p:sp>
    </p:spTree>
    <p:extLst>
      <p:ext uri="{BB962C8B-B14F-4D97-AF65-F5344CB8AC3E}">
        <p14:creationId xmlns:p14="http://schemas.microsoft.com/office/powerpoint/2010/main" val="6079409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theme" Target="../theme/theme3.xml"/><Relationship Id="rId9" Type="http://schemas.openxmlformats.org/officeDocument/2006/relationships/image" Target="../media/image1.jp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Arial" charset="0"/>
                <a:ea typeface="+mn-ea"/>
              </a:defRPr>
            </a:lvl1pPr>
          </a:lstStyle>
          <a:p>
            <a:pPr>
              <a:defRPr/>
            </a:pPr>
            <a:fld id="{5EBEB54C-64CD-4F19-B8A6-932E7385F97C}" type="slidenum">
              <a:rPr lang="en-US"/>
              <a:pPr>
                <a:defRPr/>
              </a:pPr>
              <a:t>‹#›</a:t>
            </a:fld>
            <a:endParaRPr lang="en-US" dirty="0"/>
          </a:p>
        </p:txBody>
      </p:sp>
    </p:spTree>
    <p:extLst>
      <p:ext uri="{BB962C8B-B14F-4D97-AF65-F5344CB8AC3E}">
        <p14:creationId xmlns:p14="http://schemas.microsoft.com/office/powerpoint/2010/main" val="2572886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12/30/16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115827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spd="slow">
    <p:wipe/>
  </p:transition>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54545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54545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12/30/16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3203983"/>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ransition spd="slow">
    <p:wipe/>
  </p:transition>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54545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54545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6979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8BB41-43D2-4C96-A72F-EE8982B4ACF8}" type="datetimeFigureOut">
              <a:rPr lang="en-US" smtClean="0">
                <a:solidFill>
                  <a:prstClr val="black">
                    <a:tint val="75000"/>
                  </a:prstClr>
                </a:solidFill>
              </a:rPr>
              <a:pPr/>
              <a:t>12/30/16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E7382-7D2F-41BF-907B-14D115548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050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716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3208" y="64008"/>
            <a:ext cx="3986784" cy="6729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905" y="485775"/>
            <a:ext cx="2133600" cy="6363473"/>
          </a:xfrm>
          <a:prstGeom prst="rect">
            <a:avLst/>
          </a:prstGeom>
          <a:noFill/>
        </p:spPr>
        <p:txBody>
          <a:bodyPr wrap="square" rtlCol="0">
            <a:spAutoFit/>
          </a:bodyPr>
          <a:lstStyle/>
          <a:p>
            <a:pPr>
              <a:lnSpc>
                <a:spcPct val="150000"/>
              </a:lnSpc>
              <a:buFont typeface="Wingdings" pitchFamily="2" charset="2"/>
              <a:buChar char="q"/>
            </a:pPr>
            <a:r>
              <a:rPr lang="en-US" sz="1050" dirty="0" smtClean="0">
                <a:solidFill>
                  <a:prstClr val="black"/>
                </a:solidFill>
                <a:latin typeface="Arial Narrow" pitchFamily="34" charset="0"/>
              </a:rPr>
              <a:t> Week 1, January 1-7</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a:solidFill>
                  <a:prstClr val="black"/>
                </a:solidFill>
                <a:latin typeface="Arial Narrow" pitchFamily="34" charset="0"/>
              </a:rPr>
              <a:t> </a:t>
            </a:r>
            <a:r>
              <a:rPr lang="en-US" sz="1050" dirty="0" smtClean="0">
                <a:solidFill>
                  <a:prstClr val="black"/>
                </a:solidFill>
                <a:latin typeface="Arial Narrow" pitchFamily="34" charset="0"/>
              </a:rPr>
              <a:t>Week 2, January 8-14</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 January 15-21</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 January 22-28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5, January 29-February </a:t>
            </a:r>
            <a:r>
              <a:rPr lang="en-US" sz="1050" dirty="0">
                <a:solidFill>
                  <a:prstClr val="black"/>
                </a:solidFill>
                <a:latin typeface="Arial Narrow" pitchFamily="34" charset="0"/>
              </a:rPr>
              <a:t>4</a:t>
            </a:r>
          </a:p>
          <a:p>
            <a:pPr>
              <a:lnSpc>
                <a:spcPct val="150000"/>
              </a:lnSpc>
              <a:buFont typeface="Wingdings" pitchFamily="2" charset="2"/>
              <a:buChar char="q"/>
            </a:pPr>
            <a:r>
              <a:rPr lang="en-US" sz="1050" dirty="0" smtClean="0">
                <a:solidFill>
                  <a:prstClr val="black"/>
                </a:solidFill>
                <a:latin typeface="Arial Narrow" pitchFamily="34" charset="0"/>
              </a:rPr>
              <a:t> Week 6, February 5-11</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7, February 12-18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8, February 19-25</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9, February 26-March </a:t>
            </a:r>
            <a:r>
              <a:rPr lang="en-US" sz="1050" dirty="0">
                <a:solidFill>
                  <a:prstClr val="black"/>
                </a:solidFill>
                <a:latin typeface="Arial Narrow" pitchFamily="34" charset="0"/>
              </a:rPr>
              <a:t>4</a:t>
            </a:r>
          </a:p>
          <a:p>
            <a:pPr>
              <a:lnSpc>
                <a:spcPct val="150000"/>
              </a:lnSpc>
              <a:buFont typeface="Wingdings" pitchFamily="2" charset="2"/>
              <a:buChar char="q"/>
            </a:pPr>
            <a:r>
              <a:rPr lang="en-US" sz="1050" dirty="0" smtClean="0">
                <a:solidFill>
                  <a:prstClr val="black"/>
                </a:solidFill>
                <a:latin typeface="Arial Narrow" pitchFamily="34" charset="0"/>
              </a:rPr>
              <a:t> Week 10, March 5-11</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11, March 12-18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12, March 19-25</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13, March 26-April </a:t>
            </a:r>
            <a:r>
              <a:rPr lang="en-US" sz="1050" dirty="0">
                <a:solidFill>
                  <a:prstClr val="black"/>
                </a:solidFill>
                <a:latin typeface="Arial Narrow" pitchFamily="34" charset="0"/>
              </a:rPr>
              <a:t>1</a:t>
            </a:r>
          </a:p>
          <a:p>
            <a:pPr>
              <a:lnSpc>
                <a:spcPct val="150000"/>
              </a:lnSpc>
              <a:buFont typeface="Wingdings" pitchFamily="2" charset="2"/>
              <a:buChar char="q"/>
            </a:pPr>
            <a:r>
              <a:rPr lang="en-US" sz="1050" dirty="0" smtClean="0">
                <a:solidFill>
                  <a:prstClr val="black"/>
                </a:solidFill>
                <a:latin typeface="Arial Narrow" pitchFamily="34" charset="0"/>
              </a:rPr>
              <a:t> Week 14, April 2-8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15, April 9-15</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16, April 16-22</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17, April 23-29</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18, April 30-May 6</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19, May 7-13</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20, May 14-20</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21, May 21-27</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22, May 28-June </a:t>
            </a:r>
            <a:r>
              <a:rPr lang="en-US" sz="1050" dirty="0">
                <a:solidFill>
                  <a:prstClr val="black"/>
                </a:solidFill>
                <a:latin typeface="Arial Narrow" pitchFamily="34" charset="0"/>
              </a:rPr>
              <a:t>3</a:t>
            </a:r>
          </a:p>
          <a:p>
            <a:pPr>
              <a:lnSpc>
                <a:spcPct val="150000"/>
              </a:lnSpc>
              <a:buFont typeface="Wingdings" pitchFamily="2" charset="2"/>
              <a:buChar char="q"/>
            </a:pPr>
            <a:r>
              <a:rPr lang="en-US" sz="1050" dirty="0" smtClean="0">
                <a:solidFill>
                  <a:prstClr val="black"/>
                </a:solidFill>
                <a:latin typeface="Arial Narrow" pitchFamily="34" charset="0"/>
              </a:rPr>
              <a:t> Week 23, June 4-10</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24, June 11-17</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25, June 18-24</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26, July 2-8</a:t>
            </a:r>
            <a:endParaRPr lang="en-US" sz="1050" dirty="0">
              <a:solidFill>
                <a:prstClr val="black"/>
              </a:solidFill>
              <a:latin typeface="Arial Narrow" pitchFamily="34" charset="0"/>
            </a:endParaRPr>
          </a:p>
        </p:txBody>
      </p:sp>
      <p:sp>
        <p:nvSpPr>
          <p:cNvPr id="8" name="TextBox 7"/>
          <p:cNvSpPr txBox="1"/>
          <p:nvPr/>
        </p:nvSpPr>
        <p:spPr>
          <a:xfrm>
            <a:off x="5395243" y="5771562"/>
            <a:ext cx="3447668" cy="938719"/>
          </a:xfrm>
          <a:prstGeom prst="rect">
            <a:avLst/>
          </a:prstGeom>
          <a:noFill/>
        </p:spPr>
        <p:txBody>
          <a:bodyPr wrap="square" rtlCol="0">
            <a:spAutoFit/>
          </a:bodyPr>
          <a:lstStyle/>
          <a:p>
            <a:pPr algn="just"/>
            <a:r>
              <a:rPr lang="en-US" sz="1100" dirty="0" smtClean="0">
                <a:solidFill>
                  <a:prstClr val="black"/>
                </a:solidFill>
                <a:latin typeface="Arial Narrow" pitchFamily="34" charset="0"/>
              </a:rPr>
              <a:t>Use this guide to read your Bible Monday – Friday.  If you miss a day, use the weekend to catch up.  If you fall behind, pick up with the current reading for that week.  Mark off the chart on the back as you complete each week’s reading.  By the end of the year, you will have read the entire New Testament.</a:t>
            </a:r>
            <a:endParaRPr lang="en-US" sz="1100" dirty="0">
              <a:solidFill>
                <a:prstClr val="black"/>
              </a:solidFill>
              <a:latin typeface="Arial Narrow" pitchFamily="34" charset="0"/>
            </a:endParaRPr>
          </a:p>
        </p:txBody>
      </p:sp>
      <p:sp>
        <p:nvSpPr>
          <p:cNvPr id="9" name="TextBox 8"/>
          <p:cNvSpPr txBox="1"/>
          <p:nvPr/>
        </p:nvSpPr>
        <p:spPr>
          <a:xfrm>
            <a:off x="4848605" y="173736"/>
            <a:ext cx="4116286" cy="1323439"/>
          </a:xfrm>
          <a:prstGeom prst="rect">
            <a:avLst/>
          </a:prstGeom>
          <a:noFill/>
        </p:spPr>
        <p:txBody>
          <a:bodyPr wrap="square" rtlCol="0">
            <a:spAutoFit/>
          </a:bodyPr>
          <a:lstStyle/>
          <a:p>
            <a:pPr algn="r"/>
            <a:r>
              <a:rPr lang="en-US" sz="2000" dirty="0" smtClean="0">
                <a:solidFill>
                  <a:prstClr val="black"/>
                </a:solidFill>
                <a:latin typeface="Arial Narrow" pitchFamily="34" charset="0"/>
              </a:rPr>
              <a:t>Jackson Heights Church of Christ</a:t>
            </a:r>
          </a:p>
          <a:p>
            <a:pPr algn="r"/>
            <a:r>
              <a:rPr lang="en-US" sz="2000" dirty="0" smtClean="0">
                <a:solidFill>
                  <a:prstClr val="black"/>
                </a:solidFill>
                <a:latin typeface="Arial Narrow" pitchFamily="34" charset="0"/>
              </a:rPr>
              <a:t>Bible Reading Challenge</a:t>
            </a:r>
          </a:p>
          <a:p>
            <a:pPr algn="r"/>
            <a:r>
              <a:rPr lang="en-US" sz="4000" dirty="0" smtClean="0">
                <a:solidFill>
                  <a:prstClr val="black"/>
                </a:solidFill>
                <a:latin typeface="Impact" pitchFamily="34" charset="0"/>
              </a:rPr>
              <a:t>2017</a:t>
            </a:r>
            <a:endParaRPr lang="en-US" sz="4000" dirty="0">
              <a:solidFill>
                <a:prstClr val="black"/>
              </a:solidFill>
              <a:latin typeface="Impact" pitchFamily="34" charset="0"/>
            </a:endParaRPr>
          </a:p>
        </p:txBody>
      </p:sp>
      <p:sp>
        <p:nvSpPr>
          <p:cNvPr id="10" name="TextBox 9"/>
          <p:cNvSpPr txBox="1"/>
          <p:nvPr/>
        </p:nvSpPr>
        <p:spPr>
          <a:xfrm>
            <a:off x="2173224" y="485775"/>
            <a:ext cx="2286000" cy="6372225"/>
          </a:xfrm>
          <a:prstGeom prst="rect">
            <a:avLst/>
          </a:prstGeom>
          <a:noFill/>
        </p:spPr>
        <p:txBody>
          <a:bodyPr wrap="square" rtlCol="0">
            <a:spAutoFit/>
          </a:bodyPr>
          <a:lstStyle/>
          <a:p>
            <a:pPr>
              <a:lnSpc>
                <a:spcPct val="150000"/>
              </a:lnSpc>
              <a:buFont typeface="Wingdings" pitchFamily="2" charset="2"/>
              <a:buChar char="q"/>
            </a:pPr>
            <a:r>
              <a:rPr lang="en-US" sz="1050" dirty="0" smtClean="0">
                <a:solidFill>
                  <a:prstClr val="black"/>
                </a:solidFill>
                <a:latin typeface="Arial Narrow" pitchFamily="34" charset="0"/>
              </a:rPr>
              <a:t> Week 27, July 9-15</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28, July 16-22</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29, July 23-29</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30, </a:t>
            </a:r>
            <a:r>
              <a:rPr lang="en-US" sz="1050" dirty="0">
                <a:solidFill>
                  <a:prstClr val="black"/>
                </a:solidFill>
                <a:latin typeface="Arial Narrow" pitchFamily="34" charset="0"/>
              </a:rPr>
              <a:t>July 30 – August 5</a:t>
            </a:r>
          </a:p>
          <a:p>
            <a:pPr>
              <a:lnSpc>
                <a:spcPct val="150000"/>
              </a:lnSpc>
              <a:buFont typeface="Wingdings" pitchFamily="2" charset="2"/>
              <a:buChar char="q"/>
            </a:pPr>
            <a:r>
              <a:rPr lang="en-US" sz="1050" dirty="0" smtClean="0">
                <a:solidFill>
                  <a:prstClr val="black"/>
                </a:solidFill>
                <a:latin typeface="Arial Narrow" pitchFamily="34" charset="0"/>
              </a:rPr>
              <a:t> Week 31, </a:t>
            </a:r>
            <a:r>
              <a:rPr lang="en-US" sz="1050" dirty="0">
                <a:solidFill>
                  <a:prstClr val="black"/>
                </a:solidFill>
                <a:latin typeface="Arial Narrow" pitchFamily="34" charset="0"/>
              </a:rPr>
              <a:t>August 6-12</a:t>
            </a:r>
          </a:p>
          <a:p>
            <a:pPr>
              <a:lnSpc>
                <a:spcPct val="150000"/>
              </a:lnSpc>
              <a:buFont typeface="Wingdings" pitchFamily="2" charset="2"/>
              <a:buChar char="q"/>
            </a:pPr>
            <a:r>
              <a:rPr lang="en-US" sz="1050" dirty="0" smtClean="0">
                <a:solidFill>
                  <a:prstClr val="black"/>
                </a:solidFill>
                <a:latin typeface="Arial Narrow" pitchFamily="34" charset="0"/>
              </a:rPr>
              <a:t> Week 32, August 13-19</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33, August 20-26</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34, </a:t>
            </a:r>
            <a:r>
              <a:rPr lang="en-US" sz="1050" dirty="0">
                <a:solidFill>
                  <a:prstClr val="black"/>
                </a:solidFill>
                <a:latin typeface="Arial Narrow" pitchFamily="34" charset="0"/>
              </a:rPr>
              <a:t>August 27 - September 2</a:t>
            </a:r>
          </a:p>
          <a:p>
            <a:pPr>
              <a:lnSpc>
                <a:spcPct val="150000"/>
              </a:lnSpc>
              <a:buFont typeface="Wingdings" pitchFamily="2" charset="2"/>
              <a:buChar char="q"/>
            </a:pPr>
            <a:r>
              <a:rPr lang="en-US" sz="1050" dirty="0" smtClean="0">
                <a:solidFill>
                  <a:prstClr val="black"/>
                </a:solidFill>
                <a:latin typeface="Arial Narrow" pitchFamily="34" charset="0"/>
              </a:rPr>
              <a:t> Week 35, </a:t>
            </a:r>
            <a:r>
              <a:rPr lang="en-US" sz="1050" dirty="0">
                <a:solidFill>
                  <a:prstClr val="black"/>
                </a:solidFill>
                <a:latin typeface="Arial Narrow" pitchFamily="34" charset="0"/>
              </a:rPr>
              <a:t>September 3-9</a:t>
            </a:r>
          </a:p>
          <a:p>
            <a:pPr>
              <a:lnSpc>
                <a:spcPct val="150000"/>
              </a:lnSpc>
              <a:buFont typeface="Wingdings" pitchFamily="2" charset="2"/>
              <a:buChar char="q"/>
            </a:pPr>
            <a:r>
              <a:rPr lang="en-US" sz="1050" dirty="0" smtClean="0">
                <a:solidFill>
                  <a:prstClr val="black"/>
                </a:solidFill>
                <a:latin typeface="Arial Narrow" pitchFamily="34" charset="0"/>
              </a:rPr>
              <a:t> Week 36, September 10-16</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37, September 17-23</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38, September 24-30</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39, </a:t>
            </a:r>
            <a:r>
              <a:rPr lang="en-US" sz="1050" dirty="0">
                <a:solidFill>
                  <a:prstClr val="black"/>
                </a:solidFill>
                <a:latin typeface="Arial Narrow" pitchFamily="34" charset="0"/>
              </a:rPr>
              <a:t>October 1-7</a:t>
            </a:r>
          </a:p>
          <a:p>
            <a:pPr>
              <a:lnSpc>
                <a:spcPct val="150000"/>
              </a:lnSpc>
              <a:buFont typeface="Wingdings" pitchFamily="2" charset="2"/>
              <a:buChar char="q"/>
            </a:pPr>
            <a:r>
              <a:rPr lang="en-US" sz="1050" dirty="0" smtClean="0">
                <a:solidFill>
                  <a:prstClr val="black"/>
                </a:solidFill>
                <a:latin typeface="Arial Narrow" pitchFamily="34" charset="0"/>
              </a:rPr>
              <a:t> Week 40, October 8-14</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41, October 15-21</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42, October 22-28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43, </a:t>
            </a:r>
            <a:r>
              <a:rPr lang="en-US" sz="1050" dirty="0">
                <a:solidFill>
                  <a:prstClr val="black"/>
                </a:solidFill>
                <a:latin typeface="Arial Narrow" pitchFamily="34" charset="0"/>
              </a:rPr>
              <a:t>October 29-November 4</a:t>
            </a:r>
          </a:p>
          <a:p>
            <a:pPr>
              <a:lnSpc>
                <a:spcPct val="150000"/>
              </a:lnSpc>
              <a:buFont typeface="Wingdings" pitchFamily="2" charset="2"/>
              <a:buChar char="q"/>
            </a:pPr>
            <a:r>
              <a:rPr lang="en-US" sz="1050" dirty="0" smtClean="0">
                <a:solidFill>
                  <a:prstClr val="black"/>
                </a:solidFill>
                <a:latin typeface="Arial Narrow" pitchFamily="34" charset="0"/>
              </a:rPr>
              <a:t> Week 44, </a:t>
            </a:r>
            <a:r>
              <a:rPr lang="en-US" sz="1050" dirty="0">
                <a:solidFill>
                  <a:prstClr val="black"/>
                </a:solidFill>
                <a:latin typeface="Arial Narrow" pitchFamily="34" charset="0"/>
              </a:rPr>
              <a:t>November 5-11</a:t>
            </a:r>
          </a:p>
          <a:p>
            <a:pPr>
              <a:lnSpc>
                <a:spcPct val="150000"/>
              </a:lnSpc>
              <a:buFont typeface="Wingdings" pitchFamily="2" charset="2"/>
              <a:buChar char="q"/>
            </a:pPr>
            <a:r>
              <a:rPr lang="en-US" sz="1050" dirty="0" smtClean="0">
                <a:solidFill>
                  <a:prstClr val="black"/>
                </a:solidFill>
                <a:latin typeface="Arial Narrow" pitchFamily="34" charset="0"/>
              </a:rPr>
              <a:t> Week 45, November 12-18</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46, November 19-25</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47, </a:t>
            </a:r>
            <a:r>
              <a:rPr lang="en-US" sz="1050" dirty="0">
                <a:solidFill>
                  <a:prstClr val="black"/>
                </a:solidFill>
                <a:latin typeface="Arial Narrow" pitchFamily="34" charset="0"/>
              </a:rPr>
              <a:t>November 26-December 2</a:t>
            </a:r>
          </a:p>
          <a:p>
            <a:pPr>
              <a:lnSpc>
                <a:spcPct val="150000"/>
              </a:lnSpc>
              <a:buFont typeface="Wingdings" pitchFamily="2" charset="2"/>
              <a:buChar char="q"/>
            </a:pPr>
            <a:r>
              <a:rPr lang="en-US" sz="1050" dirty="0" smtClean="0">
                <a:solidFill>
                  <a:prstClr val="black"/>
                </a:solidFill>
                <a:latin typeface="Arial Narrow" pitchFamily="34" charset="0"/>
              </a:rPr>
              <a:t> Week 48</a:t>
            </a:r>
            <a:r>
              <a:rPr lang="en-US" sz="1050" dirty="0">
                <a:solidFill>
                  <a:prstClr val="black"/>
                </a:solidFill>
                <a:latin typeface="Arial Narrow" pitchFamily="34" charset="0"/>
              </a:rPr>
              <a:t>, December 3-9</a:t>
            </a:r>
          </a:p>
          <a:p>
            <a:pPr>
              <a:lnSpc>
                <a:spcPct val="150000"/>
              </a:lnSpc>
              <a:buFont typeface="Wingdings" pitchFamily="2" charset="2"/>
              <a:buChar char="q"/>
            </a:pPr>
            <a:r>
              <a:rPr lang="en-US" sz="1050" dirty="0" smtClean="0">
                <a:solidFill>
                  <a:prstClr val="black"/>
                </a:solidFill>
                <a:latin typeface="Arial Narrow" pitchFamily="34" charset="0"/>
              </a:rPr>
              <a:t> Week 49, December 10-16</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50, December 17-23</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51, December 24-30</a:t>
            </a:r>
            <a:endParaRPr lang="en-US" sz="1050" dirty="0">
              <a:solidFill>
                <a:prstClr val="black"/>
              </a:solidFill>
              <a:latin typeface="Arial Narrow" pitchFamily="34" charset="0"/>
            </a:endParaRPr>
          </a:p>
          <a:p>
            <a:pPr>
              <a:lnSpc>
                <a:spcPct val="150000"/>
              </a:lnSpc>
              <a:buFont typeface="Wingdings" pitchFamily="2" charset="2"/>
              <a:buChar char="q"/>
            </a:pPr>
            <a:r>
              <a:rPr lang="en-US" sz="1050" dirty="0" smtClean="0">
                <a:solidFill>
                  <a:prstClr val="black"/>
                </a:solidFill>
                <a:latin typeface="Arial Narrow" pitchFamily="34" charset="0"/>
              </a:rPr>
              <a:t> Week 52, December 31-January 6</a:t>
            </a:r>
            <a:endParaRPr lang="en-US" sz="1050" dirty="0">
              <a:solidFill>
                <a:prstClr val="black"/>
              </a:solidFill>
              <a:latin typeface="Arial Narrow" pitchFamily="34" charset="0"/>
            </a:endParaRPr>
          </a:p>
        </p:txBody>
      </p:sp>
      <p:sp>
        <p:nvSpPr>
          <p:cNvPr id="11" name="TextBox 10"/>
          <p:cNvSpPr txBox="1"/>
          <p:nvPr/>
        </p:nvSpPr>
        <p:spPr>
          <a:xfrm>
            <a:off x="-12192" y="88011"/>
            <a:ext cx="4572000" cy="384721"/>
          </a:xfrm>
          <a:prstGeom prst="rect">
            <a:avLst/>
          </a:prstGeom>
          <a:noFill/>
        </p:spPr>
        <p:txBody>
          <a:bodyPr wrap="square" rtlCol="0">
            <a:spAutoFit/>
          </a:bodyPr>
          <a:lstStyle/>
          <a:p>
            <a:r>
              <a:rPr lang="en-US" sz="1900" dirty="0" smtClean="0">
                <a:solidFill>
                  <a:prstClr val="black"/>
                </a:solidFill>
                <a:latin typeface="Impact" pitchFamily="34" charset="0"/>
              </a:rPr>
              <a:t>Track Your Progress Throughout The Year!</a:t>
            </a:r>
            <a:endParaRPr lang="en-US" sz="1900" dirty="0">
              <a:solidFill>
                <a:prstClr val="black"/>
              </a:solidFill>
              <a:latin typeface="Impact" pitchFamily="34" charset="0"/>
            </a:endParaRPr>
          </a:p>
        </p:txBody>
      </p:sp>
      <p:sp>
        <p:nvSpPr>
          <p:cNvPr id="15" name="Rectangle 14"/>
          <p:cNvSpPr/>
          <p:nvPr/>
        </p:nvSpPr>
        <p:spPr>
          <a:xfrm>
            <a:off x="5287554" y="2407884"/>
            <a:ext cx="3601924" cy="282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365791" y="1470441"/>
            <a:ext cx="769928" cy="2077195"/>
          </a:xfrm>
          <a:prstGeom prst="rect">
            <a:avLst/>
          </a:prstGeom>
          <a:noFill/>
        </p:spPr>
        <p:txBody>
          <a:bodyPr wrap="none" rtlCol="0">
            <a:prstTxWarp prst="textPlain">
              <a:avLst/>
            </a:prstTxWarp>
            <a:spAutoFit/>
          </a:bodyPr>
          <a:lstStyle/>
          <a:p>
            <a:r>
              <a:rPr lang="en-US" sz="6600" dirty="0" smtClean="0">
                <a:ln w="57150">
                  <a:solidFill>
                    <a:prstClr val="white"/>
                  </a:solidFill>
                </a:ln>
                <a:solidFill>
                  <a:prstClr val="black"/>
                </a:solidFill>
                <a:latin typeface="Impact" pitchFamily="34" charset="0"/>
              </a:rPr>
              <a:t>1</a:t>
            </a:r>
            <a:endParaRPr lang="en-US" sz="6600" dirty="0">
              <a:ln w="57150">
                <a:solidFill>
                  <a:prstClr val="white"/>
                </a:solidFill>
              </a:ln>
              <a:solidFill>
                <a:prstClr val="black"/>
              </a:solidFill>
              <a:latin typeface="Impact" pitchFamily="34" charset="0"/>
            </a:endParaRPr>
          </a:p>
        </p:txBody>
      </p:sp>
      <p:sp>
        <p:nvSpPr>
          <p:cNvPr id="13" name="TextBox 12"/>
          <p:cNvSpPr txBox="1"/>
          <p:nvPr/>
        </p:nvSpPr>
        <p:spPr>
          <a:xfrm>
            <a:off x="6165129" y="1644316"/>
            <a:ext cx="1384674" cy="923330"/>
          </a:xfrm>
          <a:prstGeom prst="rect">
            <a:avLst/>
          </a:prstGeom>
          <a:noFill/>
        </p:spPr>
        <p:txBody>
          <a:bodyPr wrap="none" rtlCol="0">
            <a:spAutoFit/>
          </a:bodyPr>
          <a:lstStyle/>
          <a:p>
            <a:r>
              <a:rPr lang="en-US" sz="5400" b="1" dirty="0" smtClean="0">
                <a:solidFill>
                  <a:prstClr val="black"/>
                </a:solidFill>
                <a:latin typeface="Arial Narrow" pitchFamily="34" charset="0"/>
              </a:rPr>
              <a:t>Year</a:t>
            </a:r>
            <a:endParaRPr lang="en-US" sz="5400" b="1" dirty="0">
              <a:solidFill>
                <a:prstClr val="black"/>
              </a:solidFill>
              <a:latin typeface="Arial Narrow" pitchFamily="34" charset="0"/>
            </a:endParaRPr>
          </a:p>
        </p:txBody>
      </p:sp>
      <p:sp>
        <p:nvSpPr>
          <p:cNvPr id="16" name="TextBox 15"/>
          <p:cNvSpPr txBox="1"/>
          <p:nvPr/>
        </p:nvSpPr>
        <p:spPr>
          <a:xfrm>
            <a:off x="5854049" y="2615276"/>
            <a:ext cx="3035430" cy="646331"/>
          </a:xfrm>
          <a:prstGeom prst="rect">
            <a:avLst/>
          </a:prstGeom>
          <a:noFill/>
        </p:spPr>
        <p:txBody>
          <a:bodyPr wrap="square" rtlCol="0">
            <a:spAutoFit/>
          </a:bodyPr>
          <a:lstStyle/>
          <a:p>
            <a:pPr algn="r"/>
            <a:r>
              <a:rPr lang="en-US" b="1" i="1" dirty="0" smtClean="0">
                <a:solidFill>
                  <a:prstClr val="black"/>
                </a:solidFill>
                <a:latin typeface="Arial Narrow" pitchFamily="34" charset="0"/>
              </a:rPr>
              <a:t>Through The</a:t>
            </a:r>
          </a:p>
          <a:p>
            <a:pPr algn="r"/>
            <a:r>
              <a:rPr lang="en-US" b="1" i="1" dirty="0" smtClean="0">
                <a:solidFill>
                  <a:prstClr val="black"/>
                </a:solidFill>
                <a:latin typeface="Arial Narrow" pitchFamily="34" charset="0"/>
              </a:rPr>
              <a:t>New Testament</a:t>
            </a:r>
            <a:endParaRPr lang="en-US" b="1" i="1" dirty="0">
              <a:solidFill>
                <a:prstClr val="black"/>
              </a:solidFill>
              <a:latin typeface="Arial Narrow" pitchFamily="34" charset="0"/>
            </a:endParaRPr>
          </a:p>
        </p:txBody>
      </p:sp>
      <p:sp>
        <p:nvSpPr>
          <p:cNvPr id="17" name="Rectangle 16"/>
          <p:cNvSpPr/>
          <p:nvPr/>
        </p:nvSpPr>
        <p:spPr>
          <a:xfrm>
            <a:off x="5288437" y="4607358"/>
            <a:ext cx="3582185" cy="2733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147084" y="4795893"/>
            <a:ext cx="1713452" cy="646331"/>
          </a:xfrm>
          <a:prstGeom prst="rect">
            <a:avLst/>
          </a:prstGeom>
          <a:noFill/>
        </p:spPr>
        <p:txBody>
          <a:bodyPr wrap="square" rtlCol="0">
            <a:spAutoFit/>
          </a:bodyPr>
          <a:lstStyle/>
          <a:p>
            <a:pPr algn="r"/>
            <a:r>
              <a:rPr lang="en-US" b="1" i="1" dirty="0" smtClean="0">
                <a:solidFill>
                  <a:prstClr val="black"/>
                </a:solidFill>
                <a:latin typeface="Arial Narrow" pitchFamily="34" charset="0"/>
              </a:rPr>
              <a:t>of Bible Reading</a:t>
            </a:r>
          </a:p>
          <a:p>
            <a:pPr algn="r"/>
            <a:r>
              <a:rPr lang="en-US" b="1" i="1" dirty="0" smtClean="0">
                <a:solidFill>
                  <a:prstClr val="black"/>
                </a:solidFill>
                <a:latin typeface="Arial Narrow" pitchFamily="34" charset="0"/>
              </a:rPr>
              <a:t>Each Week</a:t>
            </a:r>
            <a:endParaRPr lang="en-US" b="1" i="1" dirty="0">
              <a:solidFill>
                <a:prstClr val="black"/>
              </a:solidFill>
              <a:latin typeface="Arial Narrow" pitchFamily="34" charset="0"/>
            </a:endParaRPr>
          </a:p>
        </p:txBody>
      </p:sp>
      <p:sp>
        <p:nvSpPr>
          <p:cNvPr id="14" name="TextBox 13"/>
          <p:cNvSpPr txBox="1"/>
          <p:nvPr/>
        </p:nvSpPr>
        <p:spPr>
          <a:xfrm>
            <a:off x="7231930" y="3872026"/>
            <a:ext cx="1628606" cy="923330"/>
          </a:xfrm>
          <a:prstGeom prst="rect">
            <a:avLst/>
          </a:prstGeom>
          <a:noFill/>
        </p:spPr>
        <p:txBody>
          <a:bodyPr wrap="square" rtlCol="0">
            <a:spAutoFit/>
          </a:bodyPr>
          <a:lstStyle/>
          <a:p>
            <a:pPr algn="r"/>
            <a:r>
              <a:rPr lang="en-US" sz="5400" b="1" dirty="0" smtClean="0">
                <a:solidFill>
                  <a:prstClr val="black"/>
                </a:solidFill>
                <a:latin typeface="Arial Narrow" pitchFamily="34" charset="0"/>
              </a:rPr>
              <a:t>Days</a:t>
            </a:r>
            <a:endParaRPr lang="en-US" sz="5400" b="1" dirty="0">
              <a:solidFill>
                <a:prstClr val="black"/>
              </a:solidFill>
              <a:latin typeface="Arial Narrow" pitchFamily="34" charset="0"/>
            </a:endParaRPr>
          </a:p>
        </p:txBody>
      </p:sp>
      <p:sp>
        <p:nvSpPr>
          <p:cNvPr id="5" name="TextBox 4"/>
          <p:cNvSpPr txBox="1"/>
          <p:nvPr/>
        </p:nvSpPr>
        <p:spPr>
          <a:xfrm>
            <a:off x="6277687" y="3273272"/>
            <a:ext cx="970962" cy="2077195"/>
          </a:xfrm>
          <a:prstGeom prst="rect">
            <a:avLst/>
          </a:prstGeom>
          <a:noFill/>
        </p:spPr>
        <p:txBody>
          <a:bodyPr wrap="none" rtlCol="0">
            <a:prstTxWarp prst="textPlain">
              <a:avLst/>
            </a:prstTxWarp>
            <a:spAutoFit/>
          </a:bodyPr>
          <a:lstStyle/>
          <a:p>
            <a:r>
              <a:rPr lang="en-US" sz="6600" dirty="0" smtClean="0">
                <a:ln w="57150">
                  <a:solidFill>
                    <a:prstClr val="white"/>
                  </a:solidFill>
                </a:ln>
                <a:solidFill>
                  <a:prstClr val="black"/>
                </a:solidFill>
                <a:latin typeface="Impact" pitchFamily="34" charset="0"/>
              </a:rPr>
              <a:t>5</a:t>
            </a:r>
            <a:endParaRPr lang="en-US" sz="6600" dirty="0">
              <a:ln w="57150">
                <a:solidFill>
                  <a:prstClr val="white"/>
                </a:solidFill>
              </a:ln>
              <a:solidFill>
                <a:prstClr val="black"/>
              </a:solidFill>
              <a:latin typeface="Impact" pitchFamily="34" charset="0"/>
            </a:endParaRPr>
          </a:p>
        </p:txBody>
      </p:sp>
    </p:spTree>
    <p:extLst>
      <p:ext uri="{BB962C8B-B14F-4D97-AF65-F5344CB8AC3E}">
        <p14:creationId xmlns:p14="http://schemas.microsoft.com/office/powerpoint/2010/main" val="4203445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46865" y="99060"/>
            <a:ext cx="1328928" cy="7017306"/>
          </a:xfrm>
          <a:prstGeom prst="rect">
            <a:avLst/>
          </a:prstGeom>
          <a:noFill/>
        </p:spPr>
        <p:txBody>
          <a:bodyPr wrap="square" rtlCol="0">
            <a:spAutoFit/>
          </a:bodyPr>
          <a:lstStyle/>
          <a:p>
            <a:r>
              <a:rPr lang="en-US" sz="900" b="1" dirty="0" smtClean="0">
                <a:solidFill>
                  <a:prstClr val="black"/>
                </a:solidFill>
                <a:latin typeface="Arial Narrow" pitchFamily="34" charset="0"/>
              </a:rPr>
              <a:t>January 1-7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2</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3</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4</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5</a:t>
            </a: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January  8-14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6</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7</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8</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9</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10</a:t>
            </a: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January 15-21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11</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12</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13</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14</a:t>
            </a: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15</a:t>
            </a: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January 22-28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Mark </a:t>
            </a:r>
            <a:r>
              <a:rPr lang="en-US" sz="900" dirty="0">
                <a:solidFill>
                  <a:prstClr val="black"/>
                </a:solidFill>
                <a:latin typeface="Arial Narrow" pitchFamily="34" charset="0"/>
              </a:rPr>
              <a:t>16</a:t>
            </a:r>
          </a:p>
          <a:p>
            <a:pPr>
              <a:buFont typeface="Wingdings" pitchFamily="2" charset="2"/>
              <a:buChar char="q"/>
            </a:pPr>
            <a:r>
              <a:rPr lang="en-US" sz="900" dirty="0" smtClean="0">
                <a:solidFill>
                  <a:prstClr val="black"/>
                </a:solidFill>
                <a:latin typeface="Arial Narrow" pitchFamily="34" charset="0"/>
              </a:rPr>
              <a:t>  1 Thessalonians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t>
            </a:r>
            <a:r>
              <a:rPr lang="en-US" sz="900" dirty="0">
                <a:solidFill>
                  <a:prstClr val="black"/>
                </a:solidFill>
                <a:latin typeface="Arial Narrow" pitchFamily="34" charset="0"/>
              </a:rPr>
              <a:t>1 Thessalonians 2</a:t>
            </a:r>
          </a:p>
          <a:p>
            <a:pPr>
              <a:buFont typeface="Wingdings" pitchFamily="2" charset="2"/>
              <a:buChar char="q"/>
            </a:pPr>
            <a:r>
              <a:rPr lang="en-US" sz="900" dirty="0">
                <a:solidFill>
                  <a:prstClr val="black"/>
                </a:solidFill>
                <a:latin typeface="Arial Narrow" pitchFamily="34" charset="0"/>
              </a:rPr>
              <a:t>  1 Thessalonians </a:t>
            </a:r>
            <a:r>
              <a:rPr lang="en-US" sz="900" dirty="0" smtClean="0">
                <a:solidFill>
                  <a:prstClr val="black"/>
                </a:solidFill>
                <a:latin typeface="Arial Narrow" pitchFamily="34" charset="0"/>
              </a:rPr>
              <a:t>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1 Thessalonians </a:t>
            </a:r>
            <a:r>
              <a:rPr lang="en-US" sz="900" dirty="0" smtClean="0">
                <a:solidFill>
                  <a:prstClr val="black"/>
                </a:solidFill>
                <a:latin typeface="Arial Narrow" pitchFamily="34" charset="0"/>
              </a:rPr>
              <a:t>4</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January 29-February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t>
            </a:r>
            <a:r>
              <a:rPr lang="en-US" sz="900" dirty="0">
                <a:solidFill>
                  <a:prstClr val="black"/>
                </a:solidFill>
                <a:latin typeface="Arial Narrow" pitchFamily="34" charset="0"/>
              </a:rPr>
              <a:t>1 Thessalonians 5</a:t>
            </a: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a:t>
            </a:r>
            <a:r>
              <a:rPr lang="en-US" sz="900" dirty="0">
                <a:solidFill>
                  <a:prstClr val="black"/>
                </a:solidFill>
                <a:latin typeface="Arial Narrow" pitchFamily="34" charset="0"/>
              </a:rPr>
              <a:t>Thessalonians 1</a:t>
            </a: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a:t>
            </a:r>
            <a:r>
              <a:rPr lang="en-US" sz="900" dirty="0">
                <a:solidFill>
                  <a:prstClr val="black"/>
                </a:solidFill>
                <a:latin typeface="Arial Narrow" pitchFamily="34" charset="0"/>
              </a:rPr>
              <a:t>Thessalonians 2</a:t>
            </a: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a:t>
            </a:r>
            <a:r>
              <a:rPr lang="en-US" sz="900" dirty="0">
                <a:solidFill>
                  <a:prstClr val="black"/>
                </a:solidFill>
                <a:latin typeface="Arial Narrow" pitchFamily="34" charset="0"/>
              </a:rPr>
              <a:t>Thessalonians 3</a:t>
            </a:r>
          </a:p>
          <a:p>
            <a:pPr>
              <a:buFont typeface="Wingdings" pitchFamily="2" charset="2"/>
              <a:buChar char="q"/>
            </a:pPr>
            <a:r>
              <a:rPr lang="en-US" sz="900" dirty="0" smtClean="0">
                <a:solidFill>
                  <a:prstClr val="black"/>
                </a:solidFill>
                <a:latin typeface="Arial Narrow" pitchFamily="34" charset="0"/>
              </a:rPr>
              <a:t>  Galatians 1</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February 5-11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Galatians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Galatians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Galatians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Galatians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Galatians 6</a:t>
            </a:r>
          </a:p>
          <a:p>
            <a:endParaRPr lang="en-US" sz="900" b="1" dirty="0" smtClean="0">
              <a:solidFill>
                <a:prstClr val="black"/>
              </a:solidFill>
              <a:latin typeface="Arial Narrow" pitchFamily="34" charset="0"/>
            </a:endParaRPr>
          </a:p>
          <a:p>
            <a:r>
              <a:rPr lang="en-US" sz="900" b="1" dirty="0" smtClean="0">
                <a:solidFill>
                  <a:prstClr val="black"/>
                </a:solidFill>
                <a:latin typeface="Arial Narrow" pitchFamily="34" charset="0"/>
              </a:rPr>
              <a:t>February </a:t>
            </a:r>
            <a:r>
              <a:rPr lang="en-US" sz="900" b="1" dirty="0">
                <a:solidFill>
                  <a:prstClr val="black"/>
                </a:solidFill>
                <a:latin typeface="Arial Narrow" pitchFamily="34" charset="0"/>
              </a:rPr>
              <a:t>12-18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Ephesians 1</a:t>
            </a:r>
          </a:p>
          <a:p>
            <a:pPr>
              <a:buFont typeface="Wingdings" pitchFamily="2" charset="2"/>
              <a:buChar char="q"/>
            </a:pPr>
            <a:r>
              <a:rPr lang="en-US" sz="900" dirty="0">
                <a:solidFill>
                  <a:prstClr val="black"/>
                </a:solidFill>
                <a:latin typeface="Arial Narrow" pitchFamily="34" charset="0"/>
              </a:rPr>
              <a:t>  Ephesians 2</a:t>
            </a:r>
          </a:p>
          <a:p>
            <a:pPr>
              <a:buFont typeface="Wingdings" pitchFamily="2" charset="2"/>
              <a:buChar char="q"/>
            </a:pPr>
            <a:r>
              <a:rPr lang="en-US" sz="900" dirty="0">
                <a:solidFill>
                  <a:prstClr val="black"/>
                </a:solidFill>
                <a:latin typeface="Arial Narrow" pitchFamily="34" charset="0"/>
              </a:rPr>
              <a:t>  Ephesians 3</a:t>
            </a:r>
          </a:p>
          <a:p>
            <a:pPr>
              <a:buFont typeface="Wingdings" pitchFamily="2" charset="2"/>
              <a:buChar char="q"/>
            </a:pPr>
            <a:r>
              <a:rPr lang="en-US" sz="900" dirty="0">
                <a:solidFill>
                  <a:prstClr val="black"/>
                </a:solidFill>
                <a:latin typeface="Arial Narrow" pitchFamily="34" charset="0"/>
              </a:rPr>
              <a:t>  Ephesians 4</a:t>
            </a:r>
          </a:p>
          <a:p>
            <a:pPr>
              <a:buFont typeface="Wingdings" pitchFamily="2" charset="2"/>
              <a:buChar char="q"/>
            </a:pPr>
            <a:r>
              <a:rPr lang="en-US" sz="900" dirty="0">
                <a:solidFill>
                  <a:prstClr val="black"/>
                </a:solidFill>
                <a:latin typeface="Arial Narrow" pitchFamily="34" charset="0"/>
              </a:rPr>
              <a:t>  Ephesians 5</a:t>
            </a:r>
          </a:p>
          <a:p>
            <a:pPr>
              <a:buFont typeface="Wingdings" pitchFamily="2" charset="2"/>
              <a:buChar char="q"/>
            </a:pP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p:txBody>
      </p:sp>
      <p:sp>
        <p:nvSpPr>
          <p:cNvPr id="9" name="TextBox 8"/>
          <p:cNvSpPr txBox="1"/>
          <p:nvPr/>
        </p:nvSpPr>
        <p:spPr>
          <a:xfrm>
            <a:off x="1254496" y="100584"/>
            <a:ext cx="1294970" cy="7017306"/>
          </a:xfrm>
          <a:prstGeom prst="rect">
            <a:avLst/>
          </a:prstGeom>
          <a:noFill/>
        </p:spPr>
        <p:txBody>
          <a:bodyPr wrap="square" rtlCol="0">
            <a:spAutoFit/>
          </a:bodyPr>
          <a:lstStyle/>
          <a:p>
            <a:r>
              <a:rPr lang="en-US" sz="900" b="1" dirty="0" smtClean="0">
                <a:solidFill>
                  <a:prstClr val="black"/>
                </a:solidFill>
                <a:latin typeface="Arial Narrow" pitchFamily="34" charset="0"/>
              </a:rPr>
              <a:t>February 19-25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Ephesians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Colossians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Colossians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Colossians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Colossians 4</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February 26-March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Timothy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Timothy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Timothy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Timothy 4 </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t>
            </a:r>
            <a:r>
              <a:rPr lang="en-US" sz="900" dirty="0">
                <a:solidFill>
                  <a:prstClr val="black"/>
                </a:solidFill>
                <a:latin typeface="Arial Narrow" pitchFamily="34" charset="0"/>
              </a:rPr>
              <a:t> </a:t>
            </a:r>
            <a:r>
              <a:rPr lang="en-US" sz="900" dirty="0" smtClean="0">
                <a:solidFill>
                  <a:prstClr val="black"/>
                </a:solidFill>
                <a:latin typeface="Arial Narrow" pitchFamily="34" charset="0"/>
              </a:rPr>
              <a:t>1 Timothy 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March 5-11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Timothy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Timothy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Timothy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Timothy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Timothy 4</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March 12-18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Titus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Titus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Titus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Philemon</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Jude</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March 19-25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March 26-April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Hebrews 10</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April 2-8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Hebrews 11</a:t>
            </a:r>
          </a:p>
          <a:p>
            <a:pPr>
              <a:buFont typeface="Wingdings" pitchFamily="2" charset="2"/>
              <a:buChar char="q"/>
            </a:pPr>
            <a:r>
              <a:rPr lang="en-US" sz="900" dirty="0">
                <a:solidFill>
                  <a:prstClr val="black"/>
                </a:solidFill>
                <a:latin typeface="Arial Narrow" pitchFamily="34" charset="0"/>
              </a:rPr>
              <a:t>  Hebrews 12</a:t>
            </a:r>
          </a:p>
          <a:p>
            <a:pPr>
              <a:buFont typeface="Wingdings" pitchFamily="2" charset="2"/>
              <a:buChar char="q"/>
            </a:pPr>
            <a:r>
              <a:rPr lang="en-US" sz="900" dirty="0">
                <a:solidFill>
                  <a:prstClr val="black"/>
                </a:solidFill>
                <a:latin typeface="Arial Narrow" pitchFamily="34" charset="0"/>
              </a:rPr>
              <a:t>  Hebrews 13</a:t>
            </a:r>
          </a:p>
          <a:p>
            <a:pPr>
              <a:buFont typeface="Wingdings" pitchFamily="2" charset="2"/>
              <a:buChar char="q"/>
            </a:pPr>
            <a:r>
              <a:rPr lang="en-US" sz="900" dirty="0">
                <a:solidFill>
                  <a:prstClr val="black"/>
                </a:solidFill>
                <a:latin typeface="Arial Narrow" pitchFamily="34" charset="0"/>
              </a:rPr>
              <a:t>  1 John 1</a:t>
            </a:r>
          </a:p>
          <a:p>
            <a:pPr>
              <a:buFont typeface="Wingdings" pitchFamily="2" charset="2"/>
              <a:buChar char="q"/>
            </a:pPr>
            <a:r>
              <a:rPr lang="en-US" sz="900" dirty="0">
                <a:solidFill>
                  <a:prstClr val="black"/>
                </a:solidFill>
                <a:latin typeface="Arial Narrow" pitchFamily="34" charset="0"/>
              </a:rPr>
              <a:t>  1 John 2</a:t>
            </a:r>
          </a:p>
          <a:p>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p:txBody>
      </p:sp>
      <p:sp>
        <p:nvSpPr>
          <p:cNvPr id="11" name="TextBox 10"/>
          <p:cNvSpPr txBox="1"/>
          <p:nvPr/>
        </p:nvSpPr>
        <p:spPr>
          <a:xfrm>
            <a:off x="3159835" y="109139"/>
            <a:ext cx="1325880" cy="6417141"/>
          </a:xfrm>
          <a:prstGeom prst="rect">
            <a:avLst/>
          </a:prstGeom>
          <a:noFill/>
        </p:spPr>
        <p:txBody>
          <a:bodyPr wrap="square" rtlCol="0">
            <a:spAutoFit/>
          </a:bodyPr>
          <a:lstStyle/>
          <a:p>
            <a:r>
              <a:rPr lang="en-US" sz="900" dirty="0">
                <a:solidFill>
                  <a:prstClr val="black"/>
                </a:solidFill>
                <a:latin typeface="Arial Narrow" pitchFamily="34" charset="0"/>
              </a:rPr>
              <a:t> </a:t>
            </a:r>
            <a:r>
              <a:rPr lang="en-US" sz="900" b="1" dirty="0" smtClean="0">
                <a:solidFill>
                  <a:prstClr val="black"/>
                </a:solidFill>
                <a:latin typeface="Arial Narrow" pitchFamily="34" charset="0"/>
              </a:rPr>
              <a:t>May 28-June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James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James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James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Peter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Peter 2</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June 4-10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Peter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Peter 4	 </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Peter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Peter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Peter 2</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June 11--17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Peter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4</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June 18-24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9</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1200" b="1" dirty="0" smtClean="0">
                <a:solidFill>
                  <a:prstClr val="black"/>
                </a:solidFill>
                <a:latin typeface="Arial Narrow" pitchFamily="34" charset="0"/>
              </a:rPr>
              <a:t>June 25-July 1</a:t>
            </a:r>
            <a:endParaRPr lang="en-US" sz="1200" dirty="0">
              <a:solidFill>
                <a:prstClr val="black"/>
              </a:solidFill>
              <a:latin typeface="Arial Narrow" pitchFamily="34" charset="0"/>
            </a:endParaRPr>
          </a:p>
          <a:p>
            <a:r>
              <a:rPr lang="en-US" sz="1200" dirty="0" smtClean="0">
                <a:solidFill>
                  <a:prstClr val="black"/>
                </a:solidFill>
                <a:latin typeface="Arial Narrow" pitchFamily="34" charset="0"/>
              </a:rPr>
              <a:t>***Catch up week!</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July 2-8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10</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14</a:t>
            </a: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July 9-15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Luke 19</a:t>
            </a: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p:txBody>
      </p:sp>
      <p:sp>
        <p:nvSpPr>
          <p:cNvPr id="18" name="TextBox 17"/>
          <p:cNvSpPr txBox="1"/>
          <p:nvPr/>
        </p:nvSpPr>
        <p:spPr>
          <a:xfrm>
            <a:off x="4679301" y="77138"/>
            <a:ext cx="1060974" cy="7155805"/>
          </a:xfrm>
          <a:prstGeom prst="rect">
            <a:avLst/>
          </a:prstGeom>
          <a:noFill/>
        </p:spPr>
        <p:txBody>
          <a:bodyPr wrap="square" rtlCol="0">
            <a:spAutoFit/>
          </a:bodyPr>
          <a:lstStyle/>
          <a:p>
            <a:r>
              <a:rPr lang="en-US" sz="900" b="1" dirty="0" smtClean="0">
                <a:solidFill>
                  <a:prstClr val="black"/>
                </a:solidFill>
                <a:latin typeface="Arial Narrow" pitchFamily="34" charset="0"/>
              </a:rPr>
              <a:t>July 16-22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Luke 24</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July 23-29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4 </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July 30- August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10</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August 6-12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Acts 15</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August 13-19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16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17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18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19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20</a:t>
            </a:r>
            <a:endParaRPr lang="en-US" sz="900" dirty="0">
              <a:solidFill>
                <a:prstClr val="black"/>
              </a:solidFill>
              <a:latin typeface="Arial Narrow" pitchFamily="34" charset="0"/>
            </a:endParaRPr>
          </a:p>
          <a:p>
            <a:pPr>
              <a:buFont typeface="Wingdings" pitchFamily="2" charset="2"/>
              <a:buChar char="q"/>
            </a:pPr>
            <a:endParaRPr lang="en-US" sz="900" dirty="0">
              <a:solidFill>
                <a:prstClr val="black"/>
              </a:solidFill>
              <a:latin typeface="Arial Narrow" pitchFamily="34" charset="0"/>
            </a:endParaRPr>
          </a:p>
          <a:p>
            <a:r>
              <a:rPr lang="en-US" sz="900" b="1" dirty="0">
                <a:solidFill>
                  <a:prstClr val="black"/>
                </a:solidFill>
                <a:latin typeface="Arial Narrow" pitchFamily="34" charset="0"/>
              </a:rPr>
              <a:t>August 20-26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a:solidFill>
                  <a:prstClr val="black"/>
                </a:solidFill>
                <a:latin typeface="Arial Narrow" pitchFamily="34" charset="0"/>
              </a:rPr>
              <a:t>August 27-September 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Acts 28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Romans 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Romans 2</a:t>
            </a: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p:txBody>
      </p:sp>
      <p:sp>
        <p:nvSpPr>
          <p:cNvPr id="19" name="TextBox 18"/>
          <p:cNvSpPr txBox="1"/>
          <p:nvPr/>
        </p:nvSpPr>
        <p:spPr>
          <a:xfrm>
            <a:off x="5740275" y="100584"/>
            <a:ext cx="1239020" cy="7155805"/>
          </a:xfrm>
          <a:prstGeom prst="rect">
            <a:avLst/>
          </a:prstGeom>
          <a:noFill/>
        </p:spPr>
        <p:txBody>
          <a:bodyPr wrap="square" rtlCol="0">
            <a:spAutoFit/>
          </a:bodyPr>
          <a:lstStyle/>
          <a:p>
            <a:r>
              <a:rPr lang="en-US" sz="900" b="1" dirty="0" smtClean="0">
                <a:solidFill>
                  <a:prstClr val="black"/>
                </a:solidFill>
                <a:latin typeface="Arial Narrow" pitchFamily="34" charset="0"/>
              </a:rPr>
              <a:t>September 3-9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7</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September 10-16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12</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September 17-23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Romans 16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Philippians 1</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September 24-30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Philippians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Philippians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Philippians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2</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October 1-7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John 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John 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John 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John 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John 7</a:t>
            </a:r>
            <a:endParaRPr lang="en-US" sz="900" dirty="0">
              <a:solidFill>
                <a:prstClr val="black"/>
              </a:solidFill>
              <a:latin typeface="Arial Narrow" pitchFamily="34" charset="0"/>
            </a:endParaRPr>
          </a:p>
          <a:p>
            <a:endParaRPr lang="en-US" sz="900" b="1" dirty="0">
              <a:solidFill>
                <a:prstClr val="black"/>
              </a:solidFill>
              <a:latin typeface="Arial Narrow" pitchFamily="34" charset="0"/>
            </a:endParaRPr>
          </a:p>
          <a:p>
            <a:r>
              <a:rPr lang="en-US" sz="900" b="1" dirty="0">
                <a:solidFill>
                  <a:prstClr val="black"/>
                </a:solidFill>
                <a:latin typeface="Arial Narrow" pitchFamily="34" charset="0"/>
              </a:rPr>
              <a:t>October 8-14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10</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12</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October 15-21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John </a:t>
            </a:r>
            <a:r>
              <a:rPr lang="en-US" sz="900" dirty="0" smtClean="0">
                <a:solidFill>
                  <a:prstClr val="black"/>
                </a:solidFill>
                <a:latin typeface="Arial Narrow" pitchFamily="34" charset="0"/>
              </a:rPr>
              <a:t>17</a:t>
            </a: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p:txBody>
      </p:sp>
      <p:sp>
        <p:nvSpPr>
          <p:cNvPr id="20" name="TextBox 19"/>
          <p:cNvSpPr txBox="1"/>
          <p:nvPr/>
        </p:nvSpPr>
        <p:spPr>
          <a:xfrm>
            <a:off x="6903753" y="99060"/>
            <a:ext cx="1251198" cy="6463308"/>
          </a:xfrm>
          <a:prstGeom prst="rect">
            <a:avLst/>
          </a:prstGeom>
          <a:noFill/>
        </p:spPr>
        <p:txBody>
          <a:bodyPr wrap="square" rtlCol="0">
            <a:spAutoFit/>
          </a:bodyPr>
          <a:lstStyle/>
          <a:p>
            <a:r>
              <a:rPr lang="en-US" sz="900" dirty="0">
                <a:solidFill>
                  <a:prstClr val="black"/>
                </a:solidFill>
                <a:latin typeface="Arial Narrow" pitchFamily="34" charset="0"/>
              </a:rPr>
              <a:t> </a:t>
            </a:r>
            <a:r>
              <a:rPr lang="en-US" sz="900" b="1" dirty="0" smtClean="0">
                <a:solidFill>
                  <a:prstClr val="black"/>
                </a:solidFill>
                <a:latin typeface="Arial Narrow" pitchFamily="34" charset="0"/>
              </a:rPr>
              <a:t>October 22-28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18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19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20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John 21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1</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October 29-                                 November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6</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November 5-11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10</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Corinthians 11</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November 12-18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1 Corinthians 12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 1 Corinthians 13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1</a:t>
            </a:r>
            <a:r>
              <a:rPr lang="en-US" sz="900" dirty="0" smtClean="0">
                <a:solidFill>
                  <a:prstClr val="black"/>
                </a:solidFill>
                <a:latin typeface="Arial Narrow" pitchFamily="34" charset="0"/>
              </a:rPr>
              <a:t> Corinthians 14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1 Corinthians 15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1 Corinthians 16</a:t>
            </a:r>
            <a:endParaRPr lang="en-US" sz="900" dirty="0">
              <a:solidFill>
                <a:prstClr val="black"/>
              </a:solidFill>
              <a:latin typeface="Arial Narrow" pitchFamily="34" charset="0"/>
            </a:endParaRPr>
          </a:p>
          <a:p>
            <a:pPr>
              <a:buFont typeface="Wingdings" pitchFamily="2" charset="2"/>
              <a:buChar char="q"/>
            </a:pPr>
            <a:endParaRPr lang="en-US" sz="900" dirty="0">
              <a:solidFill>
                <a:prstClr val="black"/>
              </a:solidFill>
              <a:latin typeface="Arial Narrow" pitchFamily="34" charset="0"/>
            </a:endParaRPr>
          </a:p>
          <a:p>
            <a:r>
              <a:rPr lang="en-US" sz="900" b="1" dirty="0">
                <a:solidFill>
                  <a:prstClr val="black"/>
                </a:solidFill>
                <a:latin typeface="Arial Narrow" pitchFamily="34" charset="0"/>
              </a:rPr>
              <a:t>November 19-25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5</a:t>
            </a:r>
            <a:endParaRPr lang="en-US" sz="900" dirty="0">
              <a:solidFill>
                <a:prstClr val="black"/>
              </a:solidFill>
              <a:latin typeface="Arial Narrow" pitchFamily="34" charset="0"/>
            </a:endParaRPr>
          </a:p>
          <a:p>
            <a:endParaRPr lang="en-US" sz="900" b="1" dirty="0">
              <a:solidFill>
                <a:prstClr val="black"/>
              </a:solidFill>
              <a:latin typeface="Arial Narrow" pitchFamily="34" charset="0"/>
            </a:endParaRPr>
          </a:p>
          <a:p>
            <a:r>
              <a:rPr lang="en-US" sz="900" b="1" dirty="0">
                <a:solidFill>
                  <a:prstClr val="black"/>
                </a:solidFill>
                <a:latin typeface="Arial Narrow" pitchFamily="34" charset="0"/>
              </a:rPr>
              <a:t>November 26-December 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2 Corinthians 10</a:t>
            </a: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dirty="0">
                <a:solidFill>
                  <a:prstClr val="black"/>
                </a:solidFill>
                <a:latin typeface="Arial Narrow" pitchFamily="34" charset="0"/>
              </a:rPr>
              <a:t> </a:t>
            </a:r>
          </a:p>
        </p:txBody>
      </p:sp>
      <p:sp>
        <p:nvSpPr>
          <p:cNvPr id="21" name="TextBox 20"/>
          <p:cNvSpPr txBox="1"/>
          <p:nvPr/>
        </p:nvSpPr>
        <p:spPr>
          <a:xfrm>
            <a:off x="7858764" y="110783"/>
            <a:ext cx="1392621" cy="5078313"/>
          </a:xfrm>
          <a:prstGeom prst="rect">
            <a:avLst/>
          </a:prstGeom>
          <a:noFill/>
        </p:spPr>
        <p:txBody>
          <a:bodyPr wrap="square" rtlCol="0">
            <a:spAutoFit/>
          </a:bodyPr>
          <a:lstStyle/>
          <a:p>
            <a:r>
              <a:rPr lang="en-US" sz="900" dirty="0">
                <a:solidFill>
                  <a:prstClr val="black"/>
                </a:solidFill>
                <a:latin typeface="Arial Narrow" pitchFamily="34" charset="0"/>
              </a:rPr>
              <a:t> </a:t>
            </a:r>
            <a:r>
              <a:rPr lang="en-US" sz="900" b="1" dirty="0" smtClean="0">
                <a:solidFill>
                  <a:prstClr val="black"/>
                </a:solidFill>
                <a:latin typeface="Arial Narrow" pitchFamily="34" charset="0"/>
              </a:rPr>
              <a:t>December 3-9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Corinthians 11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Corinthians 12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Corinthians 13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Revelation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Revelation 2</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December 10-16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Revelation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Revelation </a:t>
            </a:r>
            <a:r>
              <a:rPr lang="en-US" sz="900" dirty="0">
                <a:solidFill>
                  <a:prstClr val="black"/>
                </a:solidFill>
                <a:latin typeface="Arial Narrow" pitchFamily="34" charset="0"/>
              </a:rPr>
              <a:t>4</a:t>
            </a:r>
          </a:p>
          <a:p>
            <a:pPr>
              <a:buFont typeface="Wingdings" pitchFamily="2" charset="2"/>
              <a:buChar char="q"/>
            </a:pPr>
            <a:r>
              <a:rPr lang="en-US" sz="900" dirty="0" smtClean="0">
                <a:solidFill>
                  <a:prstClr val="black"/>
                </a:solidFill>
                <a:latin typeface="Arial Narrow" pitchFamily="34" charset="0"/>
              </a:rPr>
              <a:t>  Revelation </a:t>
            </a:r>
            <a:r>
              <a:rPr lang="en-US" sz="900" dirty="0">
                <a:solidFill>
                  <a:prstClr val="black"/>
                </a:solidFill>
                <a:latin typeface="Arial Narrow" pitchFamily="34" charset="0"/>
              </a:rPr>
              <a:t>5</a:t>
            </a:r>
          </a:p>
          <a:p>
            <a:pPr>
              <a:buFont typeface="Wingdings" pitchFamily="2" charset="2"/>
              <a:buChar char="q"/>
            </a:pPr>
            <a:r>
              <a:rPr lang="en-US" sz="900" dirty="0" smtClean="0">
                <a:solidFill>
                  <a:prstClr val="black"/>
                </a:solidFill>
                <a:latin typeface="Arial Narrow" pitchFamily="34" charset="0"/>
              </a:rPr>
              <a:t>  Revelation </a:t>
            </a:r>
            <a:r>
              <a:rPr lang="en-US" sz="900" dirty="0">
                <a:solidFill>
                  <a:prstClr val="black"/>
                </a:solidFill>
                <a:latin typeface="Arial Narrow" pitchFamily="34" charset="0"/>
              </a:rPr>
              <a:t>6</a:t>
            </a:r>
          </a:p>
          <a:p>
            <a:pPr>
              <a:buFont typeface="Wingdings" pitchFamily="2" charset="2"/>
              <a:buChar char="q"/>
            </a:pPr>
            <a:r>
              <a:rPr lang="en-US" sz="900" dirty="0" smtClean="0">
                <a:solidFill>
                  <a:prstClr val="black"/>
                </a:solidFill>
                <a:latin typeface="Arial Narrow" pitchFamily="34" charset="0"/>
              </a:rPr>
              <a:t>  Revelation </a:t>
            </a:r>
            <a:r>
              <a:rPr lang="en-US" sz="900" dirty="0">
                <a:solidFill>
                  <a:prstClr val="black"/>
                </a:solidFill>
                <a:latin typeface="Arial Narrow" pitchFamily="34" charset="0"/>
              </a:rPr>
              <a:t>7</a:t>
            </a:r>
            <a:endParaRPr lang="en-US" sz="900" dirty="0" smtClean="0">
              <a:solidFill>
                <a:prstClr val="black"/>
              </a:solidFill>
              <a:latin typeface="Arial Narrow" pitchFamily="34" charset="0"/>
            </a:endParaRP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December </a:t>
            </a:r>
            <a:r>
              <a:rPr lang="en-US" sz="900" b="1" dirty="0" smtClean="0">
                <a:solidFill>
                  <a:prstClr val="black"/>
                </a:solidFill>
                <a:latin typeface="Arial Narrow" pitchFamily="34" charset="0"/>
              </a:rPr>
              <a:t>17-23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10</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12</a:t>
            </a:r>
            <a:endParaRPr lang="en-US" sz="900" dirty="0">
              <a:solidFill>
                <a:prstClr val="black"/>
              </a:solidFill>
              <a:latin typeface="Arial Narrow" pitchFamily="34" charset="0"/>
            </a:endParaRPr>
          </a:p>
          <a:p>
            <a:endParaRPr lang="en-US" sz="900" dirty="0" smtClean="0">
              <a:solidFill>
                <a:prstClr val="black"/>
              </a:solidFill>
              <a:latin typeface="Arial Narrow" pitchFamily="34" charset="0"/>
            </a:endParaRPr>
          </a:p>
          <a:p>
            <a:r>
              <a:rPr lang="en-US" sz="900" b="1" dirty="0">
                <a:solidFill>
                  <a:prstClr val="black"/>
                </a:solidFill>
                <a:latin typeface="Arial Narrow" pitchFamily="34" charset="0"/>
              </a:rPr>
              <a:t>December </a:t>
            </a:r>
            <a:r>
              <a:rPr lang="en-US" sz="900" b="1" dirty="0" smtClean="0">
                <a:solidFill>
                  <a:prstClr val="black"/>
                </a:solidFill>
                <a:latin typeface="Arial Narrow" pitchFamily="34" charset="0"/>
              </a:rPr>
              <a:t>24-30</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14</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15</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Revelation 16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a:t>
            </a:r>
            <a:r>
              <a:rPr lang="en-US" sz="900" dirty="0" smtClean="0">
                <a:solidFill>
                  <a:prstClr val="black"/>
                </a:solidFill>
                <a:latin typeface="Arial Narrow" pitchFamily="34" charset="0"/>
              </a:rPr>
              <a:t>17</a:t>
            </a:r>
          </a:p>
          <a:p>
            <a:pPr>
              <a:buFont typeface="Wingdings" pitchFamily="2" charset="2"/>
              <a:buChar char="q"/>
            </a:pPr>
            <a:endParaRPr lang="en-US" sz="900" dirty="0">
              <a:solidFill>
                <a:prstClr val="black"/>
              </a:solidFill>
              <a:latin typeface="Arial Narrow" pitchFamily="34" charset="0"/>
            </a:endParaRPr>
          </a:p>
          <a:p>
            <a:r>
              <a:rPr lang="en-US" sz="900" b="1" dirty="0" smtClean="0">
                <a:solidFill>
                  <a:prstClr val="black"/>
                </a:solidFill>
                <a:latin typeface="Arial Narrow" pitchFamily="34" charset="0"/>
              </a:rPr>
              <a:t>December 31-January 6</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Revelation 18</a:t>
            </a:r>
          </a:p>
          <a:p>
            <a:pPr>
              <a:buFont typeface="Wingdings" pitchFamily="2" charset="2"/>
              <a:buChar char="q"/>
            </a:pPr>
            <a:r>
              <a:rPr lang="en-US" sz="900" dirty="0">
                <a:solidFill>
                  <a:prstClr val="black"/>
                </a:solidFill>
                <a:latin typeface="Arial Narrow" pitchFamily="34" charset="0"/>
              </a:rPr>
              <a:t>  Revelation 19</a:t>
            </a:r>
          </a:p>
          <a:p>
            <a:pPr>
              <a:buFont typeface="Wingdings" pitchFamily="2" charset="2"/>
              <a:buChar char="q"/>
            </a:pPr>
            <a:r>
              <a:rPr lang="en-US" sz="900" dirty="0">
                <a:solidFill>
                  <a:prstClr val="black"/>
                </a:solidFill>
                <a:latin typeface="Arial Narrow" pitchFamily="34" charset="0"/>
              </a:rPr>
              <a:t>  Revelation 20</a:t>
            </a:r>
          </a:p>
          <a:p>
            <a:pPr>
              <a:buFont typeface="Wingdings" pitchFamily="2" charset="2"/>
              <a:buChar char="q"/>
            </a:pPr>
            <a:r>
              <a:rPr lang="en-US" sz="900" dirty="0">
                <a:solidFill>
                  <a:prstClr val="black"/>
                </a:solidFill>
                <a:latin typeface="Arial Narrow" pitchFamily="34" charset="0"/>
              </a:rPr>
              <a:t>  Revelation 21</a:t>
            </a:r>
          </a:p>
          <a:p>
            <a:pPr>
              <a:buFont typeface="Wingdings" pitchFamily="2" charset="2"/>
              <a:buChar char="q"/>
            </a:pPr>
            <a:r>
              <a:rPr lang="en-US" sz="900" dirty="0">
                <a:solidFill>
                  <a:prstClr val="black"/>
                </a:solidFill>
                <a:latin typeface="Arial Narrow" pitchFamily="34" charset="0"/>
              </a:rPr>
              <a:t>  Revelation 22</a:t>
            </a:r>
          </a:p>
          <a:p>
            <a:pPr>
              <a:buFont typeface="Wingdings" pitchFamily="2" charset="2"/>
              <a:buChar char="q"/>
            </a:pPr>
            <a:endParaRPr lang="en-US" sz="900" dirty="0">
              <a:solidFill>
                <a:prstClr val="black"/>
              </a:solidFill>
              <a:latin typeface="Arial Narrow" pitchFamily="34" charset="0"/>
            </a:endParaRPr>
          </a:p>
          <a:p>
            <a:endParaRPr lang="en-US" sz="900" dirty="0">
              <a:solidFill>
                <a:prstClr val="black"/>
              </a:solidFill>
              <a:latin typeface="Arial Narrow" pitchFamily="34" charset="0"/>
            </a:endParaRPr>
          </a:p>
        </p:txBody>
      </p:sp>
      <p:sp>
        <p:nvSpPr>
          <p:cNvPr id="12" name="TextBox 11"/>
          <p:cNvSpPr txBox="1"/>
          <p:nvPr/>
        </p:nvSpPr>
        <p:spPr>
          <a:xfrm>
            <a:off x="2286681" y="92839"/>
            <a:ext cx="1328928" cy="7017306"/>
          </a:xfrm>
          <a:prstGeom prst="rect">
            <a:avLst/>
          </a:prstGeom>
          <a:noFill/>
        </p:spPr>
        <p:txBody>
          <a:bodyPr wrap="square" rtlCol="0">
            <a:spAutoFit/>
          </a:bodyPr>
          <a:lstStyle/>
          <a:p>
            <a:r>
              <a:rPr lang="en-US" sz="900" dirty="0">
                <a:solidFill>
                  <a:prstClr val="black"/>
                </a:solidFill>
                <a:latin typeface="Arial Narrow" pitchFamily="34" charset="0"/>
              </a:rPr>
              <a:t> </a:t>
            </a:r>
            <a:r>
              <a:rPr lang="en-US" sz="900" b="1" dirty="0" smtClean="0">
                <a:solidFill>
                  <a:prstClr val="black"/>
                </a:solidFill>
                <a:latin typeface="Arial Narrow" pitchFamily="34" charset="0"/>
              </a:rPr>
              <a:t>April 9-15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John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John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1 John 5</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2 John</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3 John</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April 16-22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2</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April 23-29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8</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Matthew 9</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Matthew 10</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April 30-May 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11</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Matthew 12</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Matthew 13</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a:t>
            </a:r>
            <a:r>
              <a:rPr lang="en-US" sz="900" dirty="0" smtClean="0">
                <a:solidFill>
                  <a:prstClr val="black"/>
                </a:solidFill>
                <a:latin typeface="Arial Narrow" pitchFamily="34" charset="0"/>
              </a:rPr>
              <a:t>Matthew 14</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15</a:t>
            </a:r>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a:p>
            <a:r>
              <a:rPr lang="en-US" sz="900" b="1" dirty="0" smtClean="0">
                <a:solidFill>
                  <a:prstClr val="black"/>
                </a:solidFill>
                <a:latin typeface="Arial Narrow" pitchFamily="34" charset="0"/>
              </a:rPr>
              <a:t>May 7-13</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16</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17</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18</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19</a:t>
            </a:r>
            <a:endParaRPr lang="en-US" sz="900" dirty="0">
              <a:solidFill>
                <a:prstClr val="black"/>
              </a:solidFill>
              <a:latin typeface="Arial Narrow" pitchFamily="34" charset="0"/>
            </a:endParaRPr>
          </a:p>
          <a:p>
            <a:pPr>
              <a:buFont typeface="Wingdings" pitchFamily="2" charset="2"/>
              <a:buChar char="q"/>
            </a:pPr>
            <a:r>
              <a:rPr lang="en-US" sz="900" dirty="0" smtClean="0">
                <a:solidFill>
                  <a:prstClr val="black"/>
                </a:solidFill>
                <a:latin typeface="Arial Narrow" pitchFamily="34" charset="0"/>
              </a:rPr>
              <a:t>  Matthew 20</a:t>
            </a:r>
          </a:p>
          <a:p>
            <a:endParaRPr lang="en-US" sz="900" dirty="0">
              <a:solidFill>
                <a:prstClr val="black"/>
              </a:solidFill>
              <a:latin typeface="Arial Narrow" pitchFamily="34" charset="0"/>
            </a:endParaRPr>
          </a:p>
          <a:p>
            <a:r>
              <a:rPr lang="en-US" sz="900" b="1" dirty="0">
                <a:solidFill>
                  <a:prstClr val="black"/>
                </a:solidFill>
                <a:latin typeface="Arial Narrow" pitchFamily="34" charset="0"/>
              </a:rPr>
              <a:t>May 14-20</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Matthew 21</a:t>
            </a:r>
          </a:p>
          <a:p>
            <a:pPr>
              <a:buFont typeface="Wingdings" pitchFamily="2" charset="2"/>
              <a:buChar char="q"/>
            </a:pPr>
            <a:r>
              <a:rPr lang="en-US" sz="900" dirty="0">
                <a:solidFill>
                  <a:prstClr val="black"/>
                </a:solidFill>
                <a:latin typeface="Arial Narrow" pitchFamily="34" charset="0"/>
              </a:rPr>
              <a:t>  Matthew 22</a:t>
            </a:r>
          </a:p>
          <a:p>
            <a:pPr>
              <a:buFont typeface="Wingdings" pitchFamily="2" charset="2"/>
              <a:buChar char="q"/>
            </a:pPr>
            <a:r>
              <a:rPr lang="en-US" sz="900" dirty="0">
                <a:solidFill>
                  <a:prstClr val="black"/>
                </a:solidFill>
                <a:latin typeface="Arial Narrow" pitchFamily="34" charset="0"/>
              </a:rPr>
              <a:t>  Matthew 23</a:t>
            </a:r>
          </a:p>
          <a:p>
            <a:pPr>
              <a:buFont typeface="Wingdings" pitchFamily="2" charset="2"/>
              <a:buChar char="q"/>
            </a:pPr>
            <a:r>
              <a:rPr lang="en-US" sz="900" dirty="0">
                <a:solidFill>
                  <a:prstClr val="black"/>
                </a:solidFill>
                <a:latin typeface="Arial Narrow" pitchFamily="34" charset="0"/>
              </a:rPr>
              <a:t>  Matthew 24</a:t>
            </a:r>
          </a:p>
          <a:p>
            <a:pPr>
              <a:buFont typeface="Wingdings" pitchFamily="2" charset="2"/>
              <a:buChar char="q"/>
            </a:pPr>
            <a:r>
              <a:rPr lang="en-US" sz="900" dirty="0">
                <a:solidFill>
                  <a:prstClr val="black"/>
                </a:solidFill>
                <a:latin typeface="Arial Narrow" pitchFamily="34" charset="0"/>
              </a:rPr>
              <a:t>  Matthew 25</a:t>
            </a:r>
          </a:p>
          <a:p>
            <a:r>
              <a:rPr lang="en-US" sz="900" b="1" dirty="0">
                <a:solidFill>
                  <a:prstClr val="black"/>
                </a:solidFill>
                <a:latin typeface="Arial Narrow" pitchFamily="34" charset="0"/>
              </a:rPr>
              <a:t> </a:t>
            </a:r>
            <a:endParaRPr lang="en-US" sz="900" dirty="0">
              <a:solidFill>
                <a:prstClr val="black"/>
              </a:solidFill>
              <a:latin typeface="Arial Narrow" pitchFamily="34" charset="0"/>
            </a:endParaRPr>
          </a:p>
          <a:p>
            <a:r>
              <a:rPr lang="en-US" sz="900" b="1" dirty="0">
                <a:solidFill>
                  <a:prstClr val="black"/>
                </a:solidFill>
                <a:latin typeface="Arial Narrow" pitchFamily="34" charset="0"/>
              </a:rPr>
              <a:t>May 21-27</a:t>
            </a:r>
            <a:endParaRPr lang="en-US" sz="900" dirty="0">
              <a:solidFill>
                <a:prstClr val="black"/>
              </a:solidFill>
              <a:latin typeface="Arial Narrow" pitchFamily="34" charset="0"/>
            </a:endParaRPr>
          </a:p>
          <a:p>
            <a:pPr>
              <a:buFont typeface="Wingdings" pitchFamily="2" charset="2"/>
              <a:buChar char="q"/>
            </a:pPr>
            <a:r>
              <a:rPr lang="en-US" sz="900" dirty="0">
                <a:solidFill>
                  <a:prstClr val="black"/>
                </a:solidFill>
                <a:latin typeface="Arial Narrow" pitchFamily="34" charset="0"/>
              </a:rPr>
              <a:t>  Matthew 26</a:t>
            </a:r>
          </a:p>
          <a:p>
            <a:pPr>
              <a:buFont typeface="Wingdings" pitchFamily="2" charset="2"/>
              <a:buChar char="q"/>
            </a:pPr>
            <a:r>
              <a:rPr lang="en-US" sz="900" dirty="0">
                <a:solidFill>
                  <a:prstClr val="black"/>
                </a:solidFill>
                <a:latin typeface="Arial Narrow" pitchFamily="34" charset="0"/>
              </a:rPr>
              <a:t>  Matthew 27</a:t>
            </a:r>
          </a:p>
          <a:p>
            <a:pPr>
              <a:buFont typeface="Wingdings" pitchFamily="2" charset="2"/>
              <a:buChar char="q"/>
            </a:pPr>
            <a:r>
              <a:rPr lang="en-US" sz="900" dirty="0">
                <a:solidFill>
                  <a:prstClr val="black"/>
                </a:solidFill>
                <a:latin typeface="Arial Narrow" pitchFamily="34" charset="0"/>
              </a:rPr>
              <a:t>  Matthew 28</a:t>
            </a:r>
          </a:p>
          <a:p>
            <a:pPr>
              <a:buFont typeface="Wingdings" pitchFamily="2" charset="2"/>
              <a:buChar char="q"/>
            </a:pPr>
            <a:r>
              <a:rPr lang="en-US" sz="900" dirty="0">
                <a:solidFill>
                  <a:prstClr val="black"/>
                </a:solidFill>
                <a:latin typeface="Arial Narrow" pitchFamily="34" charset="0"/>
              </a:rPr>
              <a:t>  James 1</a:t>
            </a:r>
          </a:p>
          <a:p>
            <a:pPr>
              <a:buFont typeface="Wingdings" pitchFamily="2" charset="2"/>
              <a:buChar char="q"/>
            </a:pPr>
            <a:r>
              <a:rPr lang="en-US" sz="900" dirty="0">
                <a:solidFill>
                  <a:prstClr val="black"/>
                </a:solidFill>
                <a:latin typeface="Arial Narrow" pitchFamily="34" charset="0"/>
              </a:rPr>
              <a:t>  James 2</a:t>
            </a:r>
          </a:p>
          <a:p>
            <a:endParaRPr lang="en-US" sz="900" dirty="0">
              <a:solidFill>
                <a:prstClr val="black"/>
              </a:solidFill>
              <a:latin typeface="Arial Narrow" pitchFamily="34" charset="0"/>
            </a:endParaRPr>
          </a:p>
          <a:p>
            <a:r>
              <a:rPr lang="en-US" sz="900" dirty="0">
                <a:solidFill>
                  <a:prstClr val="black"/>
                </a:solidFill>
                <a:latin typeface="Arial Narrow" pitchFamily="34" charset="0"/>
              </a:rPr>
              <a:t> </a:t>
            </a:r>
          </a:p>
        </p:txBody>
      </p:sp>
      <p:sp>
        <p:nvSpPr>
          <p:cNvPr id="26" name="Rectangle 9"/>
          <p:cNvSpPr>
            <a:spLocks noChangeArrowheads="1"/>
          </p:cNvSpPr>
          <p:nvPr/>
        </p:nvSpPr>
        <p:spPr bwMode="auto">
          <a:xfrm rot="199246">
            <a:off x="482599" y="2414016"/>
            <a:ext cx="8305801" cy="1295400"/>
          </a:xfrm>
          <a:prstGeom prst="rect">
            <a:avLst/>
          </a:prstGeom>
          <a:solidFill>
            <a:srgbClr val="FF0000"/>
          </a:solidFill>
          <a:ln w="57150">
            <a:solidFill>
              <a:schemeClr val="tx1"/>
            </a:solidFill>
            <a:miter lim="800000"/>
            <a:headEnd/>
            <a:tailEnd/>
          </a:ln>
          <a:effectLst>
            <a:outerShdw dist="35921" dir="2700000" algn="ctr" rotWithShape="0">
              <a:srgbClr val="000000"/>
            </a:outerShdw>
          </a:effectLst>
        </p:spPr>
        <p:txBody>
          <a:bodyPr wrap="none" anchor="ctr"/>
          <a:lstStyle/>
          <a:p>
            <a:pPr>
              <a:defRPr/>
            </a:pPr>
            <a:endParaRPr lang="en-US">
              <a:solidFill>
                <a:srgbClr val="FFFF00"/>
              </a:solidFill>
            </a:endParaRPr>
          </a:p>
        </p:txBody>
      </p:sp>
      <p:sp>
        <p:nvSpPr>
          <p:cNvPr id="24" name="WordArt 7"/>
          <p:cNvSpPr>
            <a:spLocks noChangeArrowheads="1" noChangeShapeType="1" noTextEdit="1"/>
          </p:cNvSpPr>
          <p:nvPr/>
        </p:nvSpPr>
        <p:spPr bwMode="auto">
          <a:xfrm rot="289105">
            <a:off x="1110601" y="2514600"/>
            <a:ext cx="7137400" cy="1219200"/>
          </a:xfrm>
          <a:prstGeom prst="rect">
            <a:avLst/>
          </a:prstGeom>
        </p:spPr>
        <p:txBody>
          <a:bodyPr wrap="none" fromWordArt="1">
            <a:prstTxWarp prst="textSlantUp">
              <a:avLst>
                <a:gd name="adj" fmla="val 32056"/>
              </a:avLst>
            </a:prstTxWarp>
          </a:bodyPr>
          <a:lstStyle/>
          <a:p>
            <a:pPr algn="ctr"/>
            <a:r>
              <a:rPr lang="en-US" sz="3600" i="1" kern="10" dirty="0" smtClean="0">
                <a:ln w="9525">
                  <a:solidFill>
                    <a:srgbClr val="000000"/>
                  </a:solidFill>
                  <a:round/>
                  <a:headEnd/>
                  <a:tailEnd/>
                </a:ln>
                <a:gradFill rotWithShape="1">
                  <a:gsLst>
                    <a:gs pos="0">
                      <a:srgbClr val="FFFF00"/>
                    </a:gs>
                    <a:gs pos="100000">
                      <a:srgbClr val="FF832F"/>
                    </a:gs>
                  </a:gsLst>
                  <a:lin ang="5400000" scaled="1"/>
                </a:gradFill>
                <a:effectLst>
                  <a:outerShdw dist="53882" dir="2700000" algn="ctr" rotWithShape="0">
                    <a:schemeClr val="tx1">
                      <a:alpha val="79999"/>
                    </a:schemeClr>
                  </a:outerShdw>
                </a:effectLst>
                <a:latin typeface="Impact" panose="020B0806030902050204" pitchFamily="34" charset="0"/>
              </a:rPr>
              <a:t>We want to please Jesus!</a:t>
            </a:r>
            <a:endParaRPr lang="en-US" sz="3600" i="1" kern="10" dirty="0">
              <a:ln w="9525">
                <a:solidFill>
                  <a:srgbClr val="000000"/>
                </a:solidFill>
                <a:round/>
                <a:headEnd/>
                <a:tailEnd/>
              </a:ln>
              <a:gradFill rotWithShape="1">
                <a:gsLst>
                  <a:gs pos="0">
                    <a:srgbClr val="FFFF00"/>
                  </a:gs>
                  <a:gs pos="100000">
                    <a:srgbClr val="FF832F"/>
                  </a:gs>
                </a:gsLst>
                <a:lin ang="5400000" scaled="1"/>
              </a:gradFill>
              <a:effectLst>
                <a:outerShdw dist="53882" dir="2700000" algn="ctr" rotWithShape="0">
                  <a:schemeClr val="tx1">
                    <a:alpha val="79999"/>
                  </a:schemeClr>
                </a:outerShdw>
              </a:effectLst>
              <a:latin typeface="Impact" panose="020B0806030902050204" pitchFamily="34" charset="0"/>
            </a:endParaRPr>
          </a:p>
        </p:txBody>
      </p:sp>
    </p:spTree>
    <p:extLst>
      <p:ext uri="{BB962C8B-B14F-4D97-AF65-F5344CB8AC3E}">
        <p14:creationId xmlns:p14="http://schemas.microsoft.com/office/powerpoint/2010/main" val="980226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62200" y="1905000"/>
            <a:ext cx="6019800" cy="4495800"/>
          </a:xfrm>
        </p:spPr>
        <p:txBody>
          <a:bodyPr>
            <a:normAutofit/>
          </a:bodyPr>
          <a:lstStyle/>
          <a:p>
            <a:pPr marL="571500" indent="-571500">
              <a:buFont typeface="Arial" panose="020B0604020202020204" pitchFamily="34" charset="0"/>
              <a:buChar char="•"/>
            </a:pPr>
            <a:r>
              <a:rPr lang="en-US" sz="3200" b="1" dirty="0" smtClean="0">
                <a:solidFill>
                  <a:schemeClr val="bg1"/>
                </a:solidFill>
                <a:latin typeface="Arial Narrow" panose="020B0606020202030204" pitchFamily="34" charset="0"/>
              </a:rPr>
              <a:t>It is inspired by God.</a:t>
            </a:r>
          </a:p>
          <a:p>
            <a:pPr marL="571500" indent="-571500">
              <a:buFont typeface="Arial" panose="020B0604020202020204" pitchFamily="34" charset="0"/>
              <a:buChar char="•"/>
            </a:pPr>
            <a:r>
              <a:rPr lang="en-US" sz="3200" b="1" dirty="0" smtClean="0">
                <a:solidFill>
                  <a:schemeClr val="bg1"/>
                </a:solidFill>
                <a:latin typeface="Arial Narrow" panose="020B0606020202030204" pitchFamily="34" charset="0"/>
              </a:rPr>
              <a:t>It is made up of 27 sacred books.</a:t>
            </a:r>
          </a:p>
          <a:p>
            <a:pPr marL="571500" indent="-571500">
              <a:buFont typeface="Arial" panose="020B0604020202020204" pitchFamily="34" charset="0"/>
              <a:buChar char="•"/>
            </a:pPr>
            <a:r>
              <a:rPr lang="en-US" sz="3200" b="1" dirty="0" smtClean="0">
                <a:solidFill>
                  <a:schemeClr val="bg1"/>
                </a:solidFill>
                <a:latin typeface="Arial Narrow" panose="020B0606020202030204" pitchFamily="34" charset="0"/>
              </a:rPr>
              <a:t>There are 8 different writers                  (maybe even 9).</a:t>
            </a:r>
          </a:p>
          <a:p>
            <a:pPr marL="571500" indent="-571500">
              <a:buFont typeface="Arial" panose="020B0604020202020204" pitchFamily="34" charset="0"/>
              <a:buChar char="•"/>
            </a:pPr>
            <a:r>
              <a:rPr lang="en-US" sz="3200" b="1" dirty="0" smtClean="0">
                <a:solidFill>
                  <a:schemeClr val="bg1"/>
                </a:solidFill>
                <a:latin typeface="Arial Narrow" panose="020B0606020202030204" pitchFamily="34" charset="0"/>
              </a:rPr>
              <a:t>What </a:t>
            </a:r>
            <a:r>
              <a:rPr lang="en-US" sz="3200" b="1" dirty="0" smtClean="0">
                <a:solidFill>
                  <a:schemeClr val="bg1"/>
                </a:solidFill>
                <a:latin typeface="Arial Narrow" panose="020B0606020202030204" pitchFamily="34" charset="0"/>
              </a:rPr>
              <a:t>about the </a:t>
            </a:r>
            <a:r>
              <a:rPr lang="en-US" sz="3200" b="1" dirty="0" smtClean="0">
                <a:solidFill>
                  <a:schemeClr val="bg1"/>
                </a:solidFill>
                <a:latin typeface="Arial Narrow" panose="020B0606020202030204" pitchFamily="34" charset="0"/>
              </a:rPr>
              <a:t>“lost </a:t>
            </a:r>
            <a:r>
              <a:rPr lang="en-US" sz="3200" b="1" dirty="0" smtClean="0">
                <a:solidFill>
                  <a:schemeClr val="bg1"/>
                </a:solidFill>
                <a:latin typeface="Arial Narrow" panose="020B0606020202030204" pitchFamily="34" charset="0"/>
              </a:rPr>
              <a:t>books”?</a:t>
            </a:r>
            <a:endParaRPr lang="en-US" sz="3200" b="1" dirty="0" smtClean="0">
              <a:solidFill>
                <a:schemeClr val="bg1"/>
              </a:solidFill>
              <a:latin typeface="Arial Narrow" panose="020B0606020202030204" pitchFamily="34" charset="0"/>
            </a:endParaRPr>
          </a:p>
          <a:p>
            <a:pPr marL="457200" indent="115888">
              <a:buFont typeface="Wingdings" panose="05000000000000000000" pitchFamily="2" charset="2"/>
              <a:buChar char="v"/>
            </a:pPr>
            <a:r>
              <a:rPr lang="en-US" sz="3200" b="1" dirty="0">
                <a:solidFill>
                  <a:schemeClr val="bg1"/>
                </a:solidFill>
                <a:latin typeface="Arial Narrow" panose="020B0606020202030204" pitchFamily="34" charset="0"/>
              </a:rPr>
              <a:t>	</a:t>
            </a:r>
            <a:r>
              <a:rPr lang="en-US" sz="3200" b="1" dirty="0" smtClean="0">
                <a:solidFill>
                  <a:schemeClr val="bg1"/>
                </a:solidFill>
                <a:latin typeface="Arial Narrow" panose="020B0606020202030204" pitchFamily="34" charset="0"/>
              </a:rPr>
              <a:t>They are not inspired!</a:t>
            </a:r>
          </a:p>
          <a:p>
            <a:pPr marL="457200" indent="4763">
              <a:buFont typeface="Wingdings" panose="05000000000000000000" pitchFamily="2" charset="2"/>
              <a:buChar char="v"/>
            </a:pPr>
            <a:r>
              <a:rPr lang="en-US" sz="3200" b="1" dirty="0">
                <a:solidFill>
                  <a:schemeClr val="bg1"/>
                </a:solidFill>
                <a:latin typeface="Arial Narrow" panose="020B0606020202030204" pitchFamily="34" charset="0"/>
              </a:rPr>
              <a:t>	</a:t>
            </a:r>
            <a:r>
              <a:rPr lang="en-US" sz="3200" b="1" dirty="0" smtClean="0">
                <a:solidFill>
                  <a:schemeClr val="bg1"/>
                </a:solidFill>
                <a:latin typeface="Arial Narrow" panose="020B0606020202030204" pitchFamily="34" charset="0"/>
              </a:rPr>
              <a:t>The canon was completed in 	the time of the apostles.</a:t>
            </a:r>
            <a:endParaRPr lang="en-US" sz="3200" b="1" dirty="0">
              <a:solidFill>
                <a:schemeClr val="bg1"/>
              </a:solidFill>
              <a:latin typeface="Arial Narrow" panose="020B0606020202030204" pitchFamily="34" charset="0"/>
            </a:endParaRPr>
          </a:p>
        </p:txBody>
      </p:sp>
      <p:sp>
        <p:nvSpPr>
          <p:cNvPr id="4" name="Title 3"/>
          <p:cNvSpPr>
            <a:spLocks noGrp="1"/>
          </p:cNvSpPr>
          <p:nvPr>
            <p:ph type="title"/>
          </p:nvPr>
        </p:nvSpPr>
        <p:spPr>
          <a:xfrm>
            <a:off x="1828800" y="76200"/>
            <a:ext cx="6629400" cy="1712498"/>
          </a:xfrm>
        </p:spPr>
        <p:txBody>
          <a:bodyPr>
            <a:noAutofit/>
          </a:bodyPr>
          <a:lstStyle/>
          <a:p>
            <a:pPr algn="ctr"/>
            <a:r>
              <a:rPr lang="en-US" sz="6000" b="1" dirty="0" smtClean="0">
                <a:latin typeface="AR CENA" panose="02000000000000000000" pitchFamily="2" charset="0"/>
              </a:rPr>
              <a:t>Facts about the            New Testament</a:t>
            </a:r>
            <a:endParaRPr lang="en-US" sz="6000" b="1" dirty="0">
              <a:latin typeface="AR CENA" panose="02000000000000000000" pitchFamily="2" charset="0"/>
            </a:endParaRPr>
          </a:p>
        </p:txBody>
      </p:sp>
    </p:spTree>
    <p:extLst>
      <p:ext uri="{BB962C8B-B14F-4D97-AF65-F5344CB8AC3E}">
        <p14:creationId xmlns:p14="http://schemas.microsoft.com/office/powerpoint/2010/main" val="1797819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62200" y="1905000"/>
            <a:ext cx="6019800" cy="4495800"/>
          </a:xfrm>
        </p:spPr>
        <p:txBody>
          <a:bodyPr>
            <a:normAutofit/>
          </a:bodyPr>
          <a:lstStyle/>
          <a:p>
            <a:pPr marL="571500" indent="-571500">
              <a:buFont typeface="Arial" panose="020B0604020202020204" pitchFamily="34" charset="0"/>
              <a:buChar char="•"/>
            </a:pPr>
            <a:r>
              <a:rPr lang="en-US" sz="3200" b="1" dirty="0" smtClean="0">
                <a:solidFill>
                  <a:schemeClr val="bg1"/>
                </a:solidFill>
                <a:latin typeface="Arial Narrow" panose="020B0606020202030204" pitchFamily="34" charset="0"/>
              </a:rPr>
              <a:t>What is their purpose?</a:t>
            </a:r>
          </a:p>
          <a:p>
            <a:pPr marL="457200" indent="115888">
              <a:buFont typeface="Wingdings" panose="05000000000000000000" pitchFamily="2" charset="2"/>
              <a:buChar char="v"/>
            </a:pPr>
            <a:endParaRPr lang="en-US" sz="3200" b="1" dirty="0">
              <a:solidFill>
                <a:schemeClr val="bg1"/>
              </a:solidFill>
              <a:latin typeface="Arial Narrow" panose="020B0606020202030204" pitchFamily="34" charset="0"/>
            </a:endParaRPr>
          </a:p>
        </p:txBody>
      </p:sp>
      <p:sp>
        <p:nvSpPr>
          <p:cNvPr id="4" name="Title 3"/>
          <p:cNvSpPr>
            <a:spLocks noGrp="1"/>
          </p:cNvSpPr>
          <p:nvPr>
            <p:ph type="title"/>
          </p:nvPr>
        </p:nvSpPr>
        <p:spPr>
          <a:xfrm>
            <a:off x="1828800" y="76200"/>
            <a:ext cx="6629400" cy="1712498"/>
          </a:xfrm>
        </p:spPr>
        <p:txBody>
          <a:bodyPr>
            <a:noAutofit/>
          </a:bodyPr>
          <a:lstStyle/>
          <a:p>
            <a:pPr algn="ctr"/>
            <a:r>
              <a:rPr lang="en-US" sz="6000" b="1" dirty="0" smtClean="0">
                <a:latin typeface="AR CENA" panose="02000000000000000000" pitchFamily="2" charset="0"/>
              </a:rPr>
              <a:t>Facts about the            New Testament</a:t>
            </a:r>
            <a:endParaRPr lang="en-US" sz="6000" b="1" dirty="0">
              <a:latin typeface="AR CENA" panose="02000000000000000000" pitchFamily="2" charset="0"/>
            </a:endParaRPr>
          </a:p>
        </p:txBody>
      </p:sp>
      <p:sp>
        <p:nvSpPr>
          <p:cNvPr id="9" name="AutoShape 30"/>
          <p:cNvSpPr>
            <a:spLocks noChangeArrowheads="1"/>
          </p:cNvSpPr>
          <p:nvPr/>
        </p:nvSpPr>
        <p:spPr bwMode="auto">
          <a:xfrm>
            <a:off x="76200" y="2743200"/>
            <a:ext cx="2743200" cy="2895600"/>
          </a:xfrm>
          <a:prstGeom prst="downArrow">
            <a:avLst>
              <a:gd name="adj1" fmla="val 69944"/>
              <a:gd name="adj2" fmla="val 26389"/>
            </a:avLst>
          </a:prstGeom>
          <a:solidFill>
            <a:srgbClr val="0066FF"/>
          </a:solidFill>
          <a:ln w="28575">
            <a:solidFill>
              <a:srgbClr val="FFFFFF"/>
            </a:solidFill>
            <a:miter lim="800000"/>
            <a:headEnd/>
            <a:tailEnd/>
          </a:ln>
        </p:spPr>
        <p:txBody>
          <a:bodyPr vert="eaVert" wrap="none" anchor="ctr"/>
          <a:lstStyle/>
          <a:p>
            <a:pPr algn="ctr">
              <a:defRPr/>
            </a:pPr>
            <a:endParaRPr lang="en-US" kern="0" dirty="0">
              <a:solidFill>
                <a:sysClr val="windowText" lastClr="000000"/>
              </a:solidFill>
              <a:effectLst>
                <a:outerShdw blurRad="50800" dist="50800" dir="5400000" algn="ctr" rotWithShape="0">
                  <a:srgbClr val="000000"/>
                </a:outerShdw>
              </a:effectLst>
              <a:latin typeface="Arial" charset="0"/>
            </a:endParaRPr>
          </a:p>
        </p:txBody>
      </p:sp>
      <p:sp>
        <p:nvSpPr>
          <p:cNvPr id="10" name="AutoShape 29"/>
          <p:cNvSpPr>
            <a:spLocks noChangeArrowheads="1"/>
          </p:cNvSpPr>
          <p:nvPr/>
        </p:nvSpPr>
        <p:spPr bwMode="auto">
          <a:xfrm>
            <a:off x="3124200" y="2743200"/>
            <a:ext cx="2743200" cy="2895600"/>
          </a:xfrm>
          <a:prstGeom prst="downArrow">
            <a:avLst>
              <a:gd name="adj1" fmla="val 69944"/>
              <a:gd name="adj2" fmla="val 26389"/>
            </a:avLst>
          </a:prstGeom>
          <a:solidFill>
            <a:srgbClr val="CC0000"/>
          </a:solidFill>
          <a:ln w="28575">
            <a:solidFill>
              <a:srgbClr val="FFFFFF"/>
            </a:solidFill>
            <a:miter lim="800000"/>
            <a:headEnd/>
            <a:tailEnd/>
          </a:ln>
        </p:spPr>
        <p:txBody>
          <a:bodyPr vert="eaVert" wrap="none" anchor="ctr"/>
          <a:lstStyle/>
          <a:p>
            <a:pPr eaLnBrk="1" fontAlgn="auto" hangingPunct="1">
              <a:spcBef>
                <a:spcPts val="0"/>
              </a:spcBef>
              <a:spcAft>
                <a:spcPts val="0"/>
              </a:spcAft>
              <a:defRPr/>
            </a:pPr>
            <a:endParaRPr lang="en-US" kern="0" dirty="0">
              <a:solidFill>
                <a:sysClr val="windowText" lastClr="000000"/>
              </a:solidFill>
              <a:effectLst>
                <a:outerShdw blurRad="50800" dist="50800" dir="5400000" algn="ctr" rotWithShape="0">
                  <a:srgbClr val="000000"/>
                </a:outerShdw>
              </a:effectLst>
              <a:latin typeface="Arial" charset="0"/>
            </a:endParaRPr>
          </a:p>
        </p:txBody>
      </p:sp>
      <p:sp>
        <p:nvSpPr>
          <p:cNvPr id="11" name="AutoShape 28"/>
          <p:cNvSpPr>
            <a:spLocks noChangeArrowheads="1"/>
          </p:cNvSpPr>
          <p:nvPr/>
        </p:nvSpPr>
        <p:spPr bwMode="auto">
          <a:xfrm>
            <a:off x="6172200" y="2743200"/>
            <a:ext cx="2743200" cy="2895600"/>
          </a:xfrm>
          <a:prstGeom prst="downArrow">
            <a:avLst>
              <a:gd name="adj1" fmla="val 69944"/>
              <a:gd name="adj2" fmla="val 26389"/>
            </a:avLst>
          </a:prstGeom>
          <a:solidFill>
            <a:srgbClr val="008000"/>
          </a:solidFill>
          <a:ln w="28575">
            <a:solidFill>
              <a:srgbClr val="FFFFFF"/>
            </a:solidFill>
            <a:miter lim="800000"/>
            <a:headEnd/>
            <a:tailEnd/>
          </a:ln>
        </p:spPr>
        <p:txBody>
          <a:bodyPr vert="eaVert" wrap="none" anchor="ctr"/>
          <a:lstStyle/>
          <a:p>
            <a:pPr eaLnBrk="1" fontAlgn="auto" hangingPunct="1">
              <a:spcBef>
                <a:spcPts val="0"/>
              </a:spcBef>
              <a:spcAft>
                <a:spcPts val="0"/>
              </a:spcAft>
              <a:defRPr/>
            </a:pPr>
            <a:endParaRPr lang="en-US" kern="0" dirty="0">
              <a:solidFill>
                <a:sysClr val="windowText" lastClr="000000"/>
              </a:solidFill>
              <a:effectLst>
                <a:outerShdw blurRad="50800" dist="50800" dir="5400000" algn="ctr" rotWithShape="0">
                  <a:srgbClr val="000000"/>
                </a:outerShdw>
              </a:effectLst>
              <a:latin typeface="Arial" charset="0"/>
            </a:endParaRPr>
          </a:p>
        </p:txBody>
      </p:sp>
      <p:sp>
        <p:nvSpPr>
          <p:cNvPr id="12" name="Text Box 24"/>
          <p:cNvSpPr txBox="1">
            <a:spLocks noChangeArrowheads="1"/>
          </p:cNvSpPr>
          <p:nvPr/>
        </p:nvSpPr>
        <p:spPr bwMode="auto">
          <a:xfrm>
            <a:off x="609600" y="2743200"/>
            <a:ext cx="1676400" cy="83026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1" fontAlgn="auto" hangingPunct="1">
              <a:spcBef>
                <a:spcPct val="50000"/>
              </a:spcBef>
              <a:spcAft>
                <a:spcPts val="0"/>
              </a:spcAft>
              <a:defRPr/>
            </a:pPr>
            <a:r>
              <a:rPr lang="en-US" sz="2400" b="1" kern="0" dirty="0">
                <a:solidFill>
                  <a:srgbClr val="FFFF00"/>
                </a:solidFill>
                <a:effectLst>
                  <a:outerShdw blurRad="50800" dist="50800" dir="5400000" algn="ctr" rotWithShape="0">
                    <a:srgbClr val="000000"/>
                  </a:outerShdw>
                </a:effectLst>
                <a:latin typeface="Arial Narrow" pitchFamily="34" charset="0"/>
              </a:rPr>
              <a:t>Christ Is Coming</a:t>
            </a:r>
          </a:p>
        </p:txBody>
      </p:sp>
      <p:sp>
        <p:nvSpPr>
          <p:cNvPr id="13" name="TextBox 12"/>
          <p:cNvSpPr txBox="1"/>
          <p:nvPr/>
        </p:nvSpPr>
        <p:spPr>
          <a:xfrm>
            <a:off x="635000" y="3687762"/>
            <a:ext cx="1574800" cy="1570038"/>
          </a:xfrm>
          <a:prstGeom prst="rect">
            <a:avLst/>
          </a:prstGeom>
          <a:noFill/>
        </p:spPr>
        <p:txBody>
          <a:bodyPr wrap="none">
            <a:spAutoFit/>
          </a:bodyPr>
          <a:lstStyle/>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MOSES</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HISTORY</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POETRY</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PROPHETS</a:t>
            </a:r>
          </a:p>
        </p:txBody>
      </p:sp>
      <p:sp>
        <p:nvSpPr>
          <p:cNvPr id="14" name="Text Box 21"/>
          <p:cNvSpPr txBox="1">
            <a:spLocks noChangeArrowheads="1"/>
          </p:cNvSpPr>
          <p:nvPr/>
        </p:nvSpPr>
        <p:spPr bwMode="auto">
          <a:xfrm>
            <a:off x="381000" y="6019800"/>
            <a:ext cx="8991600" cy="523220"/>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2800" b="1" kern="0" dirty="0">
                <a:solidFill>
                  <a:schemeClr val="bg1"/>
                </a:solidFill>
                <a:latin typeface="Arial Narrow" pitchFamily="34" charset="0"/>
              </a:rPr>
              <a:t>Old Testament         </a:t>
            </a:r>
            <a:r>
              <a:rPr lang="en-US" sz="2800" b="1" kern="0" dirty="0" smtClean="0">
                <a:solidFill>
                  <a:schemeClr val="bg1"/>
                </a:solidFill>
                <a:latin typeface="Arial Narrow" pitchFamily="34" charset="0"/>
              </a:rPr>
              <a:t>    Four </a:t>
            </a:r>
            <a:r>
              <a:rPr lang="en-US" sz="2800" b="1" kern="0" dirty="0">
                <a:solidFill>
                  <a:schemeClr val="bg1"/>
                </a:solidFill>
                <a:latin typeface="Arial Narrow" pitchFamily="34" charset="0"/>
              </a:rPr>
              <a:t>Gospels         </a:t>
            </a:r>
            <a:r>
              <a:rPr lang="en-US" sz="2800" b="1" kern="0" dirty="0" smtClean="0">
                <a:solidFill>
                  <a:schemeClr val="bg1"/>
                </a:solidFill>
                <a:latin typeface="Arial Narrow" pitchFamily="34" charset="0"/>
              </a:rPr>
              <a:t>   Acts-Revelation</a:t>
            </a:r>
            <a:endParaRPr lang="en-US" sz="2800" b="1" kern="0" dirty="0">
              <a:solidFill>
                <a:schemeClr val="bg1"/>
              </a:solidFill>
              <a:latin typeface="Arial Narrow" pitchFamily="34" charset="0"/>
            </a:endParaRPr>
          </a:p>
        </p:txBody>
      </p:sp>
      <p:sp>
        <p:nvSpPr>
          <p:cNvPr id="15" name="Text Box 25"/>
          <p:cNvSpPr txBox="1">
            <a:spLocks noChangeArrowheads="1"/>
          </p:cNvSpPr>
          <p:nvPr/>
        </p:nvSpPr>
        <p:spPr bwMode="auto">
          <a:xfrm>
            <a:off x="3657600" y="2827337"/>
            <a:ext cx="1676400" cy="83026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1" fontAlgn="auto" hangingPunct="1">
              <a:spcBef>
                <a:spcPct val="50000"/>
              </a:spcBef>
              <a:spcAft>
                <a:spcPts val="0"/>
              </a:spcAft>
              <a:defRPr/>
            </a:pPr>
            <a:r>
              <a:rPr lang="en-US" sz="2400" b="1" kern="0" dirty="0">
                <a:solidFill>
                  <a:srgbClr val="FFFF00"/>
                </a:solidFill>
                <a:effectLst>
                  <a:outerShdw blurRad="50800" dist="50800" dir="5400000" algn="ctr" rotWithShape="0">
                    <a:srgbClr val="000000"/>
                  </a:outerShdw>
                </a:effectLst>
                <a:latin typeface="Arial Narrow" pitchFamily="34" charset="0"/>
              </a:rPr>
              <a:t>Christ Is Here</a:t>
            </a:r>
          </a:p>
        </p:txBody>
      </p:sp>
      <p:sp>
        <p:nvSpPr>
          <p:cNvPr id="16" name="TextBox 15"/>
          <p:cNvSpPr txBox="1"/>
          <p:nvPr/>
        </p:nvSpPr>
        <p:spPr>
          <a:xfrm>
            <a:off x="3783012" y="3689350"/>
            <a:ext cx="1474788" cy="1568450"/>
          </a:xfrm>
          <a:prstGeom prst="rect">
            <a:avLst/>
          </a:prstGeom>
          <a:noFill/>
        </p:spPr>
        <p:txBody>
          <a:bodyPr wrap="none">
            <a:spAutoFit/>
          </a:bodyPr>
          <a:lstStyle/>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MATTHEW</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MARK</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LUKE</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JOHN</a:t>
            </a:r>
          </a:p>
        </p:txBody>
      </p:sp>
      <p:sp>
        <p:nvSpPr>
          <p:cNvPr id="17" name="Text Box 26"/>
          <p:cNvSpPr txBox="1">
            <a:spLocks noChangeArrowheads="1"/>
          </p:cNvSpPr>
          <p:nvPr/>
        </p:nvSpPr>
        <p:spPr bwMode="auto">
          <a:xfrm>
            <a:off x="6553200" y="2751137"/>
            <a:ext cx="1981200" cy="83026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1" fontAlgn="auto" hangingPunct="1">
              <a:spcBef>
                <a:spcPct val="50000"/>
              </a:spcBef>
              <a:spcAft>
                <a:spcPts val="0"/>
              </a:spcAft>
              <a:defRPr/>
            </a:pPr>
            <a:r>
              <a:rPr lang="en-US" sz="2400" b="1" kern="0" dirty="0">
                <a:solidFill>
                  <a:srgbClr val="FFFF00"/>
                </a:solidFill>
                <a:effectLst>
                  <a:outerShdw blurRad="50800" dist="50800" dir="5400000" algn="ctr" rotWithShape="0">
                    <a:srgbClr val="000000"/>
                  </a:outerShdw>
                </a:effectLst>
                <a:latin typeface="Arial Narrow" pitchFamily="34" charset="0"/>
              </a:rPr>
              <a:t>Christ Is Coming Again</a:t>
            </a:r>
          </a:p>
        </p:txBody>
      </p:sp>
      <p:sp>
        <p:nvSpPr>
          <p:cNvPr id="18" name="TextBox 17"/>
          <p:cNvSpPr txBox="1"/>
          <p:nvPr/>
        </p:nvSpPr>
        <p:spPr>
          <a:xfrm>
            <a:off x="6645275" y="3613150"/>
            <a:ext cx="1812925" cy="1568450"/>
          </a:xfrm>
          <a:prstGeom prst="rect">
            <a:avLst/>
          </a:prstGeom>
          <a:noFill/>
        </p:spPr>
        <p:txBody>
          <a:bodyPr wrap="none">
            <a:spAutoFit/>
          </a:bodyPr>
          <a:lstStyle/>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ACTS</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ROMANS</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HEBREWS</a:t>
            </a:r>
          </a:p>
          <a:p>
            <a:pPr algn="ctr" eaLnBrk="1" fontAlgn="auto" hangingPunct="1">
              <a:spcBef>
                <a:spcPts val="0"/>
              </a:spcBef>
              <a:spcAft>
                <a:spcPts val="0"/>
              </a:spcAft>
              <a:defRPr/>
            </a:pPr>
            <a:r>
              <a:rPr lang="en-US" sz="2400" b="1" kern="0" dirty="0">
                <a:solidFill>
                  <a:srgbClr val="FFFFFF"/>
                </a:solidFill>
                <a:effectLst>
                  <a:outerShdw blurRad="50800" dist="50800" dir="5400000" algn="ctr" rotWithShape="0">
                    <a:srgbClr val="000000"/>
                  </a:outerShdw>
                </a:effectLst>
                <a:latin typeface="Arial Narrow" pitchFamily="34" charset="0"/>
              </a:rPr>
              <a:t>REVELATION</a:t>
            </a:r>
          </a:p>
        </p:txBody>
      </p:sp>
    </p:spTree>
    <p:extLst>
      <p:ext uri="{BB962C8B-B14F-4D97-AF65-F5344CB8AC3E}">
        <p14:creationId xmlns:p14="http://schemas.microsoft.com/office/powerpoint/2010/main" val="4238362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wipe(up)">
                                      <p:cBhvr>
                                        <p:cTn id="23" dur="500"/>
                                        <p:tgtEl>
                                          <p:spTgt spid="13">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wipe(up)">
                                      <p:cBhvr>
                                        <p:cTn id="26" dur="500"/>
                                        <p:tgtEl>
                                          <p:spTgt spid="13">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3000"/>
                                        <p:tgtEl>
                                          <p:spTgt spid="1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wipe(up)">
                                      <p:cBhvr>
                                        <p:cTn id="43" dur="500"/>
                                        <p:tgtEl>
                                          <p:spTgt spid="16">
                                            <p:txEl>
                                              <p:pRg st="0" end="0"/>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wipe(up)">
                                      <p:cBhvr>
                                        <p:cTn id="46" dur="500"/>
                                        <p:tgtEl>
                                          <p:spTgt spid="16">
                                            <p:txEl>
                                              <p:pRg st="1" end="1"/>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6">
                                            <p:txEl>
                                              <p:pRg st="2" end="2"/>
                                            </p:txEl>
                                          </p:spTgt>
                                        </p:tgtEl>
                                        <p:attrNameLst>
                                          <p:attrName>style.visibility</p:attrName>
                                        </p:attrNameLst>
                                      </p:cBhvr>
                                      <p:to>
                                        <p:strVal val="visible"/>
                                      </p:to>
                                    </p:set>
                                    <p:animEffect transition="in" filter="wipe(up)">
                                      <p:cBhvr>
                                        <p:cTn id="49" dur="500"/>
                                        <p:tgtEl>
                                          <p:spTgt spid="16">
                                            <p:txEl>
                                              <p:pRg st="2" end="2"/>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wipe(up)">
                                      <p:cBhvr>
                                        <p:cTn id="52" dur="500"/>
                                        <p:tgtEl>
                                          <p:spTgt spid="16">
                                            <p:txEl>
                                              <p:pRg st="3" end="3"/>
                                            </p:txEl>
                                          </p:spTgt>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par>
                                <p:cTn id="63" presetID="22" presetClass="entr" presetSubtype="1" fill="hold" nodeType="with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wipe(up)">
                                      <p:cBhvr>
                                        <p:cTn id="65" dur="500"/>
                                        <p:tgtEl>
                                          <p:spTgt spid="18">
                                            <p:txEl>
                                              <p:pRg st="0" end="0"/>
                                            </p:txEl>
                                          </p:spTgt>
                                        </p:tgtEl>
                                      </p:cBhvr>
                                    </p:animEffect>
                                  </p:childTnLst>
                                </p:cTn>
                              </p:par>
                              <p:par>
                                <p:cTn id="66" presetID="22" presetClass="entr" presetSubtype="1" fill="hold" nodeType="withEffect">
                                  <p:stCondLst>
                                    <p:cond delay="0"/>
                                  </p:stCondLst>
                                  <p:childTnLst>
                                    <p:set>
                                      <p:cBhvr>
                                        <p:cTn id="67" dur="1" fill="hold">
                                          <p:stCondLst>
                                            <p:cond delay="0"/>
                                          </p:stCondLst>
                                        </p:cTn>
                                        <p:tgtEl>
                                          <p:spTgt spid="18">
                                            <p:txEl>
                                              <p:pRg st="1" end="1"/>
                                            </p:txEl>
                                          </p:spTgt>
                                        </p:tgtEl>
                                        <p:attrNameLst>
                                          <p:attrName>style.visibility</p:attrName>
                                        </p:attrNameLst>
                                      </p:cBhvr>
                                      <p:to>
                                        <p:strVal val="visible"/>
                                      </p:to>
                                    </p:set>
                                    <p:animEffect transition="in" filter="wipe(up)">
                                      <p:cBhvr>
                                        <p:cTn id="68" dur="500"/>
                                        <p:tgtEl>
                                          <p:spTgt spid="18">
                                            <p:txEl>
                                              <p:pRg st="1" end="1"/>
                                            </p:txEl>
                                          </p:spTgt>
                                        </p:tgtEl>
                                      </p:cBhvr>
                                    </p:animEffect>
                                  </p:childTnLst>
                                </p:cTn>
                              </p:par>
                              <p:par>
                                <p:cTn id="69" presetID="22" presetClass="entr" presetSubtype="1" fill="hold" nodeType="withEffect">
                                  <p:stCondLst>
                                    <p:cond delay="0"/>
                                  </p:stCondLst>
                                  <p:childTnLst>
                                    <p:set>
                                      <p:cBhvr>
                                        <p:cTn id="70" dur="1" fill="hold">
                                          <p:stCondLst>
                                            <p:cond delay="0"/>
                                          </p:stCondLst>
                                        </p:cTn>
                                        <p:tgtEl>
                                          <p:spTgt spid="18">
                                            <p:txEl>
                                              <p:pRg st="2" end="2"/>
                                            </p:txEl>
                                          </p:spTgt>
                                        </p:tgtEl>
                                        <p:attrNameLst>
                                          <p:attrName>style.visibility</p:attrName>
                                        </p:attrNameLst>
                                      </p:cBhvr>
                                      <p:to>
                                        <p:strVal val="visible"/>
                                      </p:to>
                                    </p:set>
                                    <p:animEffect transition="in" filter="wipe(up)">
                                      <p:cBhvr>
                                        <p:cTn id="71" dur="500"/>
                                        <p:tgtEl>
                                          <p:spTgt spid="18">
                                            <p:txEl>
                                              <p:pRg st="2" end="2"/>
                                            </p:txEl>
                                          </p:spTgt>
                                        </p:tgtEl>
                                      </p:cBhvr>
                                    </p:animEffect>
                                  </p:childTnLst>
                                </p:cTn>
                              </p:par>
                              <p:par>
                                <p:cTn id="72" presetID="22" presetClass="entr" presetSubtype="1" fill="hold" nodeType="withEffect">
                                  <p:stCondLst>
                                    <p:cond delay="0"/>
                                  </p:stCondLst>
                                  <p:childTnLst>
                                    <p:set>
                                      <p:cBhvr>
                                        <p:cTn id="73" dur="1" fill="hold">
                                          <p:stCondLst>
                                            <p:cond delay="0"/>
                                          </p:stCondLst>
                                        </p:cTn>
                                        <p:tgtEl>
                                          <p:spTgt spid="18">
                                            <p:txEl>
                                              <p:pRg st="3" end="3"/>
                                            </p:txEl>
                                          </p:spTgt>
                                        </p:tgtEl>
                                        <p:attrNameLst>
                                          <p:attrName>style.visibility</p:attrName>
                                        </p:attrNameLst>
                                      </p:cBhvr>
                                      <p:to>
                                        <p:strVal val="visible"/>
                                      </p:to>
                                    </p:set>
                                    <p:animEffect transition="in" filter="wipe(up)">
                                      <p:cBhvr>
                                        <p:cTn id="74" dur="500"/>
                                        <p:tgtEl>
                                          <p:spTgt spid="18">
                                            <p:txEl>
                                              <p:pRg st="3" end="3"/>
                                            </p:txEl>
                                          </p:spTgt>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209800" y="1905000"/>
            <a:ext cx="6172200" cy="4495800"/>
          </a:xfrm>
        </p:spPr>
        <p:txBody>
          <a:bodyPr>
            <a:noAutofit/>
          </a:bodyPr>
          <a:lstStyle/>
          <a:p>
            <a:r>
              <a:rPr lang="en-US" sz="2800" b="1" dirty="0" smtClean="0">
                <a:solidFill>
                  <a:schemeClr val="bg1"/>
                </a:solidFill>
                <a:latin typeface="Arial Narrow" panose="020B0606020202030204" pitchFamily="34" charset="0"/>
              </a:rPr>
              <a:t>The Gospels:</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They are NOT a biography of Jesus.</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They provide us with four accounts of key events from Jesus’ life.</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Each writer had a specific audience.</a:t>
            </a:r>
          </a:p>
          <a:p>
            <a:pPr marL="457200" indent="115888">
              <a:buFont typeface="Wingdings" panose="05000000000000000000" pitchFamily="2" charset="2"/>
              <a:buChar char="v"/>
            </a:pPr>
            <a:r>
              <a:rPr lang="en-US" sz="2800" b="1" dirty="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Mark was to Romans.</a:t>
            </a:r>
          </a:p>
          <a:p>
            <a:pPr marL="457200" indent="4763">
              <a:buFont typeface="Wingdings" panose="05000000000000000000" pitchFamily="2" charset="2"/>
              <a:buChar char="v"/>
            </a:pPr>
            <a:r>
              <a:rPr lang="en-US" sz="2800" b="1" dirty="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Matthew was to Jews.</a:t>
            </a:r>
          </a:p>
          <a:p>
            <a:pPr marL="457200" indent="4763">
              <a:buFont typeface="Wingdings" panose="05000000000000000000" pitchFamily="2" charset="2"/>
              <a:buChar char="v"/>
            </a:pPr>
            <a:r>
              <a:rPr lang="en-US" sz="2800" b="1" dirty="0" smtClean="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 Luke </a:t>
            </a:r>
            <a:r>
              <a:rPr lang="en-US" sz="2800" b="1" dirty="0" smtClean="0">
                <a:solidFill>
                  <a:schemeClr val="bg1"/>
                </a:solidFill>
                <a:latin typeface="Arial Narrow" panose="020B0606020202030204" pitchFamily="34" charset="0"/>
              </a:rPr>
              <a:t>was to Greeks.</a:t>
            </a:r>
          </a:p>
          <a:p>
            <a:pPr marL="457200" indent="4763">
              <a:buFont typeface="Wingdings" panose="05000000000000000000" pitchFamily="2" charset="2"/>
              <a:buChar char="v"/>
            </a:pPr>
            <a:r>
              <a:rPr lang="en-US" sz="2800" b="1" dirty="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John is the most </a:t>
            </a:r>
            <a:r>
              <a:rPr lang="en-US" sz="2800" b="1" dirty="0" smtClean="0">
                <a:solidFill>
                  <a:schemeClr val="bg1"/>
                </a:solidFill>
                <a:latin typeface="Arial Narrow" panose="020B0606020202030204" pitchFamily="34" charset="0"/>
              </a:rPr>
              <a:t>general.</a:t>
            </a:r>
            <a:endParaRPr lang="en-US" sz="2800" b="1" dirty="0">
              <a:solidFill>
                <a:schemeClr val="bg1"/>
              </a:solidFill>
              <a:latin typeface="Arial Narrow" panose="020B0606020202030204" pitchFamily="34" charset="0"/>
            </a:endParaRPr>
          </a:p>
        </p:txBody>
      </p:sp>
      <p:sp>
        <p:nvSpPr>
          <p:cNvPr id="4" name="Title 3"/>
          <p:cNvSpPr>
            <a:spLocks noGrp="1"/>
          </p:cNvSpPr>
          <p:nvPr>
            <p:ph type="title"/>
          </p:nvPr>
        </p:nvSpPr>
        <p:spPr>
          <a:xfrm>
            <a:off x="1828800" y="76200"/>
            <a:ext cx="6629400" cy="1712498"/>
          </a:xfrm>
        </p:spPr>
        <p:txBody>
          <a:bodyPr>
            <a:noAutofit/>
          </a:bodyPr>
          <a:lstStyle/>
          <a:p>
            <a:pPr algn="ctr"/>
            <a:r>
              <a:rPr lang="en-US" sz="6000" b="1" dirty="0" smtClean="0">
                <a:latin typeface="AR CENA" panose="02000000000000000000" pitchFamily="2" charset="0"/>
              </a:rPr>
              <a:t>Overview of the            New Testament</a:t>
            </a:r>
            <a:endParaRPr lang="en-US" sz="6000" b="1" dirty="0">
              <a:latin typeface="AR CENA" panose="02000000000000000000" pitchFamily="2" charset="0"/>
            </a:endParaRPr>
          </a:p>
        </p:txBody>
      </p:sp>
    </p:spTree>
    <p:extLst>
      <p:ext uri="{BB962C8B-B14F-4D97-AF65-F5344CB8AC3E}">
        <p14:creationId xmlns:p14="http://schemas.microsoft.com/office/powerpoint/2010/main" val="2376533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209800" y="1752600"/>
            <a:ext cx="6172200" cy="2133600"/>
          </a:xfrm>
        </p:spPr>
        <p:txBody>
          <a:bodyPr>
            <a:normAutofit/>
          </a:bodyPr>
          <a:lstStyle/>
          <a:p>
            <a:r>
              <a:rPr lang="en-US" sz="2800" b="1" dirty="0" smtClean="0">
                <a:solidFill>
                  <a:schemeClr val="bg1"/>
                </a:solidFill>
                <a:latin typeface="Arial Narrow" panose="020B0606020202030204" pitchFamily="34" charset="0"/>
              </a:rPr>
              <a:t>Acts:</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It is a continuation of Luke.</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It is a book of church history.</a:t>
            </a:r>
          </a:p>
        </p:txBody>
      </p:sp>
      <p:sp>
        <p:nvSpPr>
          <p:cNvPr id="4" name="Title 3"/>
          <p:cNvSpPr>
            <a:spLocks noGrp="1"/>
          </p:cNvSpPr>
          <p:nvPr>
            <p:ph type="title"/>
          </p:nvPr>
        </p:nvSpPr>
        <p:spPr>
          <a:xfrm>
            <a:off x="1828800" y="76200"/>
            <a:ext cx="6629400" cy="1712498"/>
          </a:xfrm>
        </p:spPr>
        <p:txBody>
          <a:bodyPr>
            <a:noAutofit/>
          </a:bodyPr>
          <a:lstStyle/>
          <a:p>
            <a:pPr algn="ctr"/>
            <a:r>
              <a:rPr lang="en-US" sz="6000" b="1" dirty="0" smtClean="0">
                <a:latin typeface="AR CENA" panose="02000000000000000000" pitchFamily="2" charset="0"/>
              </a:rPr>
              <a:t>Overview of the            New Testament</a:t>
            </a:r>
            <a:endParaRPr lang="en-US" sz="6000" b="1" dirty="0">
              <a:latin typeface="AR CENA" panose="02000000000000000000" pitchFamily="2" charset="0"/>
            </a:endParaRPr>
          </a:p>
        </p:txBody>
      </p:sp>
      <p:sp>
        <p:nvSpPr>
          <p:cNvPr id="6" name="Text Placeholder 4"/>
          <p:cNvSpPr txBox="1">
            <a:spLocks/>
          </p:cNvSpPr>
          <p:nvPr/>
        </p:nvSpPr>
        <p:spPr>
          <a:xfrm>
            <a:off x="2209800" y="3429000"/>
            <a:ext cx="6172200" cy="2133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a:buNone/>
              <a:defRPr sz="1600" kern="1200">
                <a:solidFill>
                  <a:srgbClr val="54545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54545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chemeClr val="bg1"/>
                </a:solidFill>
                <a:latin typeface="Arial Narrow" panose="020B0606020202030204" pitchFamily="34" charset="0"/>
              </a:rPr>
              <a:t>The epistles:</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They teach us how to handle problems and please God not only as individuals, but also as a local church. </a:t>
            </a:r>
          </a:p>
        </p:txBody>
      </p:sp>
      <p:sp>
        <p:nvSpPr>
          <p:cNvPr id="7" name="Text Placeholder 4"/>
          <p:cNvSpPr txBox="1">
            <a:spLocks/>
          </p:cNvSpPr>
          <p:nvPr/>
        </p:nvSpPr>
        <p:spPr>
          <a:xfrm>
            <a:off x="2209800" y="5410200"/>
            <a:ext cx="6172200" cy="2133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a:buNone/>
              <a:defRPr sz="1600" kern="1200">
                <a:solidFill>
                  <a:srgbClr val="54545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54545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5454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chemeClr val="bg1"/>
                </a:solidFill>
                <a:latin typeface="Arial Narrow" panose="020B0606020202030204" pitchFamily="34" charset="0"/>
              </a:rPr>
              <a:t>Revelation:</a:t>
            </a:r>
          </a:p>
          <a:p>
            <a:pPr marL="571500" indent="-571500">
              <a:buFont typeface="Arial" panose="020B0604020202020204" pitchFamily="34" charset="0"/>
              <a:buChar char="•"/>
            </a:pPr>
            <a:r>
              <a:rPr lang="en-US" sz="2800" b="1" dirty="0" smtClean="0">
                <a:solidFill>
                  <a:schemeClr val="bg1"/>
                </a:solidFill>
                <a:latin typeface="Arial Narrow" panose="020B0606020202030204" pitchFamily="34" charset="0"/>
              </a:rPr>
              <a:t>The prophetic New Testament book.</a:t>
            </a:r>
          </a:p>
        </p:txBody>
      </p:sp>
    </p:spTree>
    <p:extLst>
      <p:ext uri="{BB962C8B-B14F-4D97-AF65-F5344CB8AC3E}">
        <p14:creationId xmlns:p14="http://schemas.microsoft.com/office/powerpoint/2010/main" val="2967342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10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1000"/>
                                        <p:tgtEl>
                                          <p:spTgt spid="7">
                                            <p:txEl>
                                              <p:pRg st="1" end="1"/>
                                            </p:txEl>
                                          </p:spTgt>
                                        </p:tgtEl>
                                      </p:cBhvr>
                                    </p:animEffect>
                                    <p:anim calcmode="lin" valueType="num">
                                      <p:cBhvr>
                                        <p:cTn id="4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233207"/>
            <a:ext cx="8610600" cy="557993"/>
          </a:xfrm>
        </p:spPr>
        <p:txBody>
          <a:bodyPr/>
          <a:lstStyle/>
          <a:p>
            <a:pPr algn="ctr"/>
            <a:r>
              <a:rPr lang="en-US" sz="6000" b="1" dirty="0" smtClean="0">
                <a:latin typeface="AR CENA" panose="02000000000000000000" pitchFamily="2" charset="0"/>
              </a:rPr>
              <a:t>2017 Bible Reading Challenge</a:t>
            </a:r>
            <a:endParaRPr lang="en-US" sz="6000" b="1" dirty="0">
              <a:latin typeface="AR CENA" panose="02000000000000000000" pitchFamily="2" charset="0"/>
            </a:endParaRPr>
          </a:p>
        </p:txBody>
      </p:sp>
      <p:sp>
        <p:nvSpPr>
          <p:cNvPr id="6" name="Text Placeholder 4"/>
          <p:cNvSpPr>
            <a:spLocks noGrp="1"/>
          </p:cNvSpPr>
          <p:nvPr>
            <p:ph type="body" sz="quarter" idx="4294967295"/>
          </p:nvPr>
        </p:nvSpPr>
        <p:spPr>
          <a:xfrm>
            <a:off x="990600" y="2590800"/>
            <a:ext cx="8230829" cy="2514600"/>
          </a:xfrm>
          <a:prstGeom prst="rect">
            <a:avLst/>
          </a:prstGeom>
        </p:spPr>
        <p:txBody>
          <a:bodyPr>
            <a:normAutofit/>
          </a:bodyPr>
          <a:lstStyle/>
          <a:p>
            <a:pPr marL="571500" indent="-571500" algn="l">
              <a:buFont typeface="Arial" panose="020B0604020202020204" pitchFamily="34" charset="0"/>
              <a:buChar char="•"/>
            </a:pPr>
            <a:r>
              <a:rPr lang="en-US" sz="3200" b="1" dirty="0" smtClean="0">
                <a:solidFill>
                  <a:schemeClr val="bg1"/>
                </a:solidFill>
                <a:latin typeface="Arial Narrow" panose="020B0606020202030204" pitchFamily="34" charset="0"/>
              </a:rPr>
              <a:t>To know (Ephesians 4:20-21)</a:t>
            </a:r>
          </a:p>
          <a:p>
            <a:pPr marL="571500" indent="-571500" algn="l">
              <a:buFont typeface="Arial" panose="020B0604020202020204" pitchFamily="34" charset="0"/>
              <a:buChar char="•"/>
            </a:pPr>
            <a:r>
              <a:rPr lang="en-US" sz="3200" b="1" dirty="0" smtClean="0">
                <a:solidFill>
                  <a:schemeClr val="bg1"/>
                </a:solidFill>
                <a:latin typeface="Arial Narrow" panose="020B0606020202030204" pitchFamily="34" charset="0"/>
              </a:rPr>
              <a:t>To grow (1 Peter 2:1-2; 2 Peter 1:5-6; 3:18)</a:t>
            </a:r>
          </a:p>
          <a:p>
            <a:pPr marL="571500" indent="-571500" algn="l">
              <a:buFont typeface="Arial" panose="020B0604020202020204" pitchFamily="34" charset="0"/>
              <a:buChar char="•"/>
            </a:pPr>
            <a:r>
              <a:rPr lang="en-US" sz="3200" b="1" dirty="0" smtClean="0">
                <a:solidFill>
                  <a:schemeClr val="bg1"/>
                </a:solidFill>
                <a:latin typeface="Arial Narrow" panose="020B0606020202030204" pitchFamily="34" charset="0"/>
              </a:rPr>
              <a:t>To nurture (Revelation 3:20-22)</a:t>
            </a:r>
          </a:p>
          <a:p>
            <a:pPr marL="571500" indent="-571500" algn="l">
              <a:buFont typeface="Arial" panose="020B0604020202020204" pitchFamily="34" charset="0"/>
              <a:buChar char="•"/>
            </a:pPr>
            <a:r>
              <a:rPr lang="en-US" sz="3200" b="1" dirty="0" smtClean="0">
                <a:solidFill>
                  <a:schemeClr val="bg1"/>
                </a:solidFill>
                <a:latin typeface="Arial Narrow" panose="020B0606020202030204" pitchFamily="34" charset="0"/>
              </a:rPr>
              <a:t>To please Him (Colossians 1:9-10)</a:t>
            </a:r>
          </a:p>
        </p:txBody>
      </p:sp>
      <p:sp>
        <p:nvSpPr>
          <p:cNvPr id="7" name="Title 3"/>
          <p:cNvSpPr txBox="1">
            <a:spLocks/>
          </p:cNvSpPr>
          <p:nvPr/>
        </p:nvSpPr>
        <p:spPr>
          <a:xfrm>
            <a:off x="304800" y="304800"/>
            <a:ext cx="1752600" cy="557993"/>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kern="1200">
                <a:solidFill>
                  <a:srgbClr val="000000"/>
                </a:solidFill>
                <a:latin typeface="+mj-lt"/>
                <a:ea typeface="+mj-ea"/>
                <a:cs typeface="+mj-cs"/>
              </a:defRPr>
            </a:lvl1pPr>
          </a:lstStyle>
          <a:p>
            <a:r>
              <a:rPr lang="en-US" sz="3600" b="1" dirty="0" smtClean="0">
                <a:latin typeface="AR CENA" panose="02000000000000000000" pitchFamily="2" charset="0"/>
              </a:rPr>
              <a:t>Why do this Bible </a:t>
            </a:r>
            <a:r>
              <a:rPr lang="en-US" sz="3600" b="1" dirty="0" smtClean="0">
                <a:latin typeface="AR CENA" panose="02000000000000000000" pitchFamily="2" charset="0"/>
              </a:rPr>
              <a:t>reading</a:t>
            </a:r>
            <a:r>
              <a:rPr lang="en-US" sz="3600" b="1" dirty="0" smtClean="0">
                <a:latin typeface="AR CENA" panose="02000000000000000000" pitchFamily="2" charset="0"/>
              </a:rPr>
              <a:t>?</a:t>
            </a:r>
            <a:endParaRPr lang="en-US" sz="3600" b="1" dirty="0">
              <a:latin typeface="AR CENA" panose="02000000000000000000" pitchFamily="2" charset="0"/>
            </a:endParaRPr>
          </a:p>
        </p:txBody>
      </p:sp>
    </p:spTree>
    <p:extLst>
      <p:ext uri="{BB962C8B-B14F-4D97-AF65-F5344CB8AC3E}">
        <p14:creationId xmlns:p14="http://schemas.microsoft.com/office/powerpoint/2010/main" val="3367244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1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3694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8207</TotalTime>
  <Words>706</Words>
  <Application>Microsoft Macintosh PowerPoint</Application>
  <PresentationFormat>On-screen Show (4:3)</PresentationFormat>
  <Paragraphs>487</Paragraphs>
  <Slides>9</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AR CENA</vt:lpstr>
      <vt:lpstr>Arial Narrow</vt:lpstr>
      <vt:lpstr>Calibri</vt:lpstr>
      <vt:lpstr>Impact</vt:lpstr>
      <vt:lpstr>MS PGothic</vt:lpstr>
      <vt:lpstr>Trebuchet MS</vt:lpstr>
      <vt:lpstr>Wingdings</vt:lpstr>
      <vt:lpstr>Arial</vt:lpstr>
      <vt:lpstr>5_Default Design</vt:lpstr>
      <vt:lpstr>Default</vt:lpstr>
      <vt:lpstr>1_Default</vt:lpstr>
      <vt:lpstr>Office Theme</vt:lpstr>
      <vt:lpstr>1_Office Theme</vt:lpstr>
      <vt:lpstr>PowerPoint Presentation</vt:lpstr>
      <vt:lpstr>PowerPoint Presentation</vt:lpstr>
      <vt:lpstr>PowerPoint Presentation</vt:lpstr>
      <vt:lpstr>Facts about the            New Testament</vt:lpstr>
      <vt:lpstr>Facts about the            New Testament</vt:lpstr>
      <vt:lpstr>Overview of the            New Testament</vt:lpstr>
      <vt:lpstr>Overview of the            New Testament</vt:lpstr>
      <vt:lpstr>2017 Bible Reading Challenge</vt:lpstr>
      <vt:lpstr>PowerPoint Presentation</vt:lpstr>
    </vt:vector>
  </TitlesOfParts>
  <Company>beverlyshores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 jeffries</dc:creator>
  <cp:lastModifiedBy>Genesia Jeffries</cp:lastModifiedBy>
  <cp:revision>111</cp:revision>
  <dcterms:created xsi:type="dcterms:W3CDTF">2009-12-14T19:00:32Z</dcterms:created>
  <dcterms:modified xsi:type="dcterms:W3CDTF">2017-01-01T03:52:41Z</dcterms:modified>
</cp:coreProperties>
</file>