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69" r:id="rId2"/>
  </p:sldMasterIdLst>
  <p:notesMasterIdLst>
    <p:notesMasterId r:id="rId12"/>
  </p:notesMasterIdLst>
  <p:sldIdLst>
    <p:sldId id="269" r:id="rId3"/>
    <p:sldId id="277" r:id="rId4"/>
    <p:sldId id="278" r:id="rId5"/>
    <p:sldId id="285" r:id="rId6"/>
    <p:sldId id="280" r:id="rId7"/>
    <p:sldId id="281" r:id="rId8"/>
    <p:sldId id="282" r:id="rId9"/>
    <p:sldId id="283" r:id="rId10"/>
    <p:sldId id="284" r:id="rId11"/>
  </p:sldIdLst>
  <p:sldSz cx="9144000" cy="6858000" type="screen4x3"/>
  <p:notesSz cx="6858000" cy="9144000"/>
  <p:embeddedFontLst>
    <p:embeddedFont>
      <p:font typeface="AR CENA" panose="02000000000000000000" pitchFamily="2" charset="0"/>
      <p:regular r:id="rId13"/>
    </p:embeddedFont>
    <p:embeddedFont>
      <p:font typeface="Georgia" panose="02040502050405020303" pitchFamily="18" charset="0"/>
      <p:regular r:id="rId14"/>
      <p:bold r:id="rId15"/>
      <p:italic r:id="rId16"/>
      <p:boldItalic r:id="rId17"/>
    </p:embeddedFont>
    <p:embeddedFont>
      <p:font typeface="Arial Narrow" panose="020B0606020202030204" pitchFamily="34" charset="0"/>
      <p:regular r:id="rId18"/>
      <p:bold r:id="rId19"/>
      <p:italic r:id="rId20"/>
      <p:boldItalic r:id="rId21"/>
    </p:embeddedFont>
    <p:embeddedFont>
      <p:font typeface="AR BLANCA" panose="02000000000000000000" pitchFamily="2" charset="0"/>
      <p:regular r:id="rId22"/>
    </p:embeddedFont>
    <p:embeddedFont>
      <p:font typeface="MS PGothic" panose="020B0600070205080204" pitchFamily="34" charset="-128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47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2.fntdata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81EEE-BF90-489F-860F-5334B6B4B721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202A6-C2DD-4A75-B8FB-B4CB3AAF85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49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31600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6FFBF594-C1AD-4A66-B9F7-9E69B7132C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933112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28629473-AF3F-4883-BDF3-3ABA3719CB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349234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15D2B87F-A31A-4369-9209-FE40FC2ECA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278057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256EE7CA-F7AF-4C24-A9C7-05F2615DA3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923895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948B9156-35FC-4963-A715-B903B6B223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353662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815266D-FA29-4F65-B91F-DC5151C9B2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024987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3D938B38-9804-40F6-8285-A6A8DF7902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197039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6BD8EC1-34C3-40E1-9001-76356B10B2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365174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6709619-5565-4C44-BF49-C26028D2ED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043556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813AADF-5633-43D7-A06C-324372B75C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50925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50407" y="2924714"/>
            <a:ext cx="7414220" cy="34634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16940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46222" y="1449527"/>
            <a:ext cx="5261990" cy="11801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50407" y="2924714"/>
            <a:ext cx="7414220" cy="34634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366019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531577"/>
            <a:ext cx="7296209" cy="452252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8296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531577"/>
            <a:ext cx="7296209" cy="452252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79343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63785" y="5477926"/>
            <a:ext cx="2256750" cy="499775"/>
          </a:xfrm>
        </p:spPr>
        <p:txBody>
          <a:bodyPr>
            <a:normAutofit/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531577"/>
            <a:ext cx="7296209" cy="452252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71770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00678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30789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75DDFF7B-52A9-42B2-A300-13955D0AF3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39833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10/28/2016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6460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5EBEB54C-64CD-4F19-B8A6-932E7385F9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19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72420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91580" y="2438400"/>
            <a:ext cx="7414220" cy="34634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000000"/>
                </a:solidFill>
                <a:latin typeface="AR CENA" panose="02000000000000000000" pitchFamily="2" charset="0"/>
              </a:rPr>
              <a:t>“It is more blessed to give than to receive.”</a:t>
            </a:r>
          </a:p>
        </p:txBody>
      </p:sp>
    </p:spTree>
    <p:extLst>
      <p:ext uri="{BB962C8B-B14F-4D97-AF65-F5344CB8AC3E}">
        <p14:creationId xmlns:p14="http://schemas.microsoft.com/office/powerpoint/2010/main" val="39550457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38200" y="2320654"/>
            <a:ext cx="7414220" cy="34634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AR CENA" panose="02000000000000000000" pitchFamily="2" charset="0"/>
              </a:rPr>
              <a:t>Instruct them to do good, to be rich in good </a:t>
            </a:r>
            <a:r>
              <a:rPr lang="en-US" sz="4000" dirty="0" smtClean="0">
                <a:solidFill>
                  <a:srgbClr val="000000"/>
                </a:solidFill>
                <a:latin typeface="AR CENA" panose="02000000000000000000" pitchFamily="2" charset="0"/>
              </a:rPr>
              <a:t>works</a:t>
            </a:r>
            <a:r>
              <a:rPr lang="en-US" sz="4000" dirty="0">
                <a:solidFill>
                  <a:srgbClr val="000000"/>
                </a:solidFill>
                <a:latin typeface="AR CENA" panose="02000000000000000000" pitchFamily="2" charset="0"/>
              </a:rPr>
              <a:t>, to be generous and ready to share</a:t>
            </a:r>
            <a:r>
              <a:rPr lang="en-US" sz="4000" dirty="0" smtClean="0">
                <a:solidFill>
                  <a:srgbClr val="000000"/>
                </a:solidFill>
                <a:latin typeface="AR CENA" panose="02000000000000000000" pitchFamily="2" charset="0"/>
              </a:rPr>
              <a:t>,</a:t>
            </a:r>
          </a:p>
          <a:p>
            <a:r>
              <a:rPr lang="en-US" sz="4000" b="1" dirty="0" smtClean="0">
                <a:solidFill>
                  <a:srgbClr val="000000"/>
                </a:solidFill>
                <a:latin typeface="AR CENA" panose="02000000000000000000" pitchFamily="2" charset="0"/>
              </a:rPr>
              <a:t>- 1 Timothy 6:18</a:t>
            </a:r>
            <a:endParaRPr lang="en-US" sz="4000" b="1" dirty="0" smtClean="0"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8566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91580" y="2438400"/>
            <a:ext cx="7414220" cy="34634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000000"/>
                </a:solidFill>
                <a:latin typeface="AR CENA" panose="02000000000000000000" pitchFamily="2" charset="0"/>
              </a:rPr>
              <a:t>“It is more blessed to give than to receive.”</a:t>
            </a:r>
          </a:p>
        </p:txBody>
      </p:sp>
    </p:spTree>
    <p:extLst>
      <p:ext uri="{BB962C8B-B14F-4D97-AF65-F5344CB8AC3E}">
        <p14:creationId xmlns:p14="http://schemas.microsoft.com/office/powerpoint/2010/main" val="6367145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38200" y="2320654"/>
            <a:ext cx="7414220" cy="34634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AR CENA" panose="02000000000000000000" pitchFamily="2" charset="0"/>
              </a:rPr>
              <a:t>It is a trustworthy statement: if any man aspires to the office of </a:t>
            </a:r>
            <a:r>
              <a:rPr lang="en-US" sz="4000" dirty="0" smtClean="0">
                <a:solidFill>
                  <a:srgbClr val="000000"/>
                </a:solidFill>
                <a:latin typeface="AR CENA" panose="02000000000000000000" pitchFamily="2" charset="0"/>
              </a:rPr>
              <a:t>overseer</a:t>
            </a:r>
            <a:r>
              <a:rPr lang="en-US" sz="4000" dirty="0">
                <a:solidFill>
                  <a:srgbClr val="000000"/>
                </a:solidFill>
                <a:latin typeface="AR CENA" panose="02000000000000000000" pitchFamily="2" charset="0"/>
              </a:rPr>
              <a:t>, it is a fine work he desires to do</a:t>
            </a:r>
            <a:r>
              <a:rPr lang="en-US" sz="4000" dirty="0" smtClean="0">
                <a:solidFill>
                  <a:srgbClr val="000000"/>
                </a:solidFill>
                <a:latin typeface="AR CENA" panose="02000000000000000000" pitchFamily="2" charset="0"/>
              </a:rPr>
              <a:t>.</a:t>
            </a:r>
          </a:p>
          <a:p>
            <a:r>
              <a:rPr lang="en-US" sz="4000" b="1" dirty="0" smtClean="0">
                <a:solidFill>
                  <a:srgbClr val="000000"/>
                </a:solidFill>
                <a:latin typeface="AR CENA" panose="02000000000000000000" pitchFamily="2" charset="0"/>
              </a:rPr>
              <a:t>- 1 Timothy 3:1</a:t>
            </a:r>
            <a:endParaRPr lang="en-US" sz="4000" b="1" dirty="0" smtClean="0"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5096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91580" y="2438400"/>
            <a:ext cx="7414220" cy="34634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000000"/>
                </a:solidFill>
                <a:latin typeface="AR CENA" panose="02000000000000000000" pitchFamily="2" charset="0"/>
              </a:rPr>
              <a:t>“It is more blessed to give than to receive.”</a:t>
            </a:r>
          </a:p>
          <a:p>
            <a:r>
              <a:rPr lang="en-US" sz="6600" b="1" dirty="0" smtClean="0">
                <a:solidFill>
                  <a:srgbClr val="000000"/>
                </a:solidFill>
                <a:latin typeface="AR CENA" panose="02000000000000000000" pitchFamily="2" charset="0"/>
              </a:rPr>
              <a:t>- Acts 20:35</a:t>
            </a:r>
            <a:endParaRPr lang="en-US" sz="6600" b="1" dirty="0" smtClean="0"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9360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38200" y="457200"/>
            <a:ext cx="7414220" cy="34634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5400" b="1" dirty="0" smtClean="0">
                <a:latin typeface="AR BLANCA" panose="02000000000000000000" pitchFamily="2" charset="0"/>
              </a:rPr>
              <a:t>The Blessed Life</a:t>
            </a:r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76200" y="1447800"/>
            <a:ext cx="9144000" cy="34634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200" b="1" dirty="0" smtClean="0">
                <a:latin typeface="AR CENA" panose="02000000000000000000" pitchFamily="2" charset="0"/>
              </a:rPr>
              <a:t>“It is more blessed to give than to receive.”</a:t>
            </a:r>
            <a:endParaRPr lang="en-US" sz="3200" b="1" dirty="0" smtClean="0">
              <a:latin typeface="AR CENA" panose="02000000000000000000" pitchFamily="2" charset="0"/>
            </a:endParaRPr>
          </a:p>
          <a:p>
            <a:pPr algn="l"/>
            <a:endParaRPr lang="en-US" sz="3200" b="1" dirty="0">
              <a:latin typeface="AR CENA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1794146"/>
            <a:ext cx="9372600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In wha</a:t>
            </a:r>
            <a:r>
              <a:rPr lang="en-US" altLang="en-US" sz="3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t ways do elders give?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12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854075" indent="3492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en-US" sz="500" b="1" i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225425" lvl="1" indent="6286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They give the service of watching (Acts 20:28-31).</a:t>
            </a:r>
          </a:p>
          <a:p>
            <a:pPr marL="225425" lvl="1" indent="6286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en-US" sz="12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225425" lvl="1" indent="6286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They give the service of teaching (Acts 20:29-30).</a:t>
            </a:r>
          </a:p>
          <a:p>
            <a:pPr marL="225425" lvl="1" indent="6286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en-US" sz="12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225425" lvl="1" fontAlgn="base">
              <a:spcBef>
                <a:spcPct val="0"/>
              </a:spcBef>
              <a:spcAft>
                <a:spcPct val="0"/>
              </a:spcAft>
            </a:pPr>
            <a:endParaRPr lang="en-US" altLang="en-US" sz="28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914400" lvl="1" indent="-6032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en-US" sz="3200" b="1" i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854075"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3704809"/>
            <a:ext cx="6652220" cy="2010191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" y="3657600"/>
            <a:ext cx="93726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lvl="1" indent="6286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en-US" sz="12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854075" lvl="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		</a:t>
            </a:r>
            <a:r>
              <a:rPr lang="en-US" altLang="en-US" sz="2600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When a</a:t>
            </a:r>
            <a:r>
              <a:rPr lang="en-US" altLang="en-US" sz="2600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shepherd studies he thinks about…</a:t>
            </a:r>
          </a:p>
          <a:p>
            <a:pPr marL="854075" lvl="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 i="1" dirty="0">
                <a:solidFill>
                  <a:prstClr val="black"/>
                </a:solidFill>
                <a:latin typeface="Arial Narrow" panose="020B0606020202030204" pitchFamily="34" charset="0"/>
              </a:rPr>
              <a:t>	</a:t>
            </a:r>
            <a:r>
              <a:rPr lang="en-US" altLang="en-US" sz="2600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	Being equipped to teach God’s people.</a:t>
            </a:r>
          </a:p>
          <a:p>
            <a:pPr marL="854075" lvl="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 i="1" dirty="0">
                <a:solidFill>
                  <a:prstClr val="black"/>
                </a:solidFill>
                <a:latin typeface="Arial Narrow" panose="020B0606020202030204" pitchFamily="34" charset="0"/>
              </a:rPr>
              <a:t>	</a:t>
            </a:r>
            <a:r>
              <a:rPr lang="en-US" altLang="en-US" sz="2600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	Souls.</a:t>
            </a:r>
          </a:p>
          <a:p>
            <a:pPr marL="854075" lvl="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 i="1" dirty="0">
                <a:solidFill>
                  <a:prstClr val="black"/>
                </a:solidFill>
                <a:latin typeface="Arial Narrow" panose="020B0606020202030204" pitchFamily="34" charset="0"/>
              </a:rPr>
              <a:t>	</a:t>
            </a:r>
            <a:r>
              <a:rPr lang="en-US" altLang="en-US" sz="2600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	Helping others acquire wisdom and strength.</a:t>
            </a:r>
            <a:endParaRPr lang="en-US" altLang="en-US" sz="2600" b="1" i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854075" fontAlgn="base">
              <a:spcBef>
                <a:spcPct val="0"/>
              </a:spcBef>
              <a:spcAft>
                <a:spcPct val="0"/>
              </a:spcAft>
            </a:pPr>
            <a:endParaRPr lang="en-US" sz="26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6532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38200" y="457200"/>
            <a:ext cx="7414220" cy="34634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5400" b="1" dirty="0" smtClean="0">
                <a:latin typeface="AR BLANCA" panose="02000000000000000000" pitchFamily="2" charset="0"/>
              </a:rPr>
              <a:t>The Blessed Life</a:t>
            </a:r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76200" y="1447800"/>
            <a:ext cx="9144000" cy="34634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200" b="1" dirty="0" smtClean="0">
                <a:latin typeface="AR CENA" panose="02000000000000000000" pitchFamily="2" charset="0"/>
              </a:rPr>
              <a:t>“It is more blessed to give than to receive.”</a:t>
            </a:r>
            <a:endParaRPr lang="en-US" sz="3200" b="1" dirty="0" smtClean="0">
              <a:latin typeface="AR CENA" panose="02000000000000000000" pitchFamily="2" charset="0"/>
            </a:endParaRPr>
          </a:p>
          <a:p>
            <a:pPr algn="l"/>
            <a:endParaRPr lang="en-US" sz="3200" b="1" dirty="0">
              <a:latin typeface="AR CENA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1794146"/>
            <a:ext cx="9372600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In wha</a:t>
            </a:r>
            <a:r>
              <a:rPr lang="en-US" altLang="en-US" sz="3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t ways do elders give?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12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854075" indent="3492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en-US" sz="500" b="1" i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225425" lvl="1" indent="6286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They give the service of watching (Acts 20:28-31).</a:t>
            </a:r>
          </a:p>
          <a:p>
            <a:pPr marL="225425" lvl="1" indent="6286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en-US" sz="12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225425" lvl="1" indent="6286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They give the service of teaching (Acts 20:29-30).</a:t>
            </a:r>
          </a:p>
          <a:p>
            <a:pPr marL="225425" lvl="1" indent="6286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en-US" sz="12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225425" lvl="1" indent="6286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They give the service of helping (Acts 20:33-35).</a:t>
            </a:r>
          </a:p>
          <a:p>
            <a:pPr marL="225425" lvl="1" indent="6286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en-US" sz="12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225425" lvl="1" fontAlgn="base">
              <a:spcBef>
                <a:spcPct val="0"/>
              </a:spcBef>
              <a:spcAft>
                <a:spcPct val="0"/>
              </a:spcAft>
            </a:pPr>
            <a:endParaRPr lang="en-US" altLang="en-US" sz="28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914400" lvl="1" indent="-6032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en-US" sz="3200" b="1" i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854075"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848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91580" y="2438400"/>
            <a:ext cx="7414220" cy="34634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000000"/>
                </a:solidFill>
                <a:latin typeface="AR CENA" panose="02000000000000000000" pitchFamily="2" charset="0"/>
              </a:rPr>
              <a:t>“It is more blessed to give than to receive.”</a:t>
            </a:r>
          </a:p>
          <a:p>
            <a:r>
              <a:rPr lang="en-US" sz="6600" b="1" dirty="0" smtClean="0">
                <a:solidFill>
                  <a:srgbClr val="000000"/>
                </a:solidFill>
                <a:latin typeface="AR CENA" panose="02000000000000000000" pitchFamily="2" charset="0"/>
              </a:rPr>
              <a:t>- Acts 20:35</a:t>
            </a:r>
            <a:endParaRPr lang="en-US" sz="6600" b="1" dirty="0" smtClean="0">
              <a:latin typeface="AR CENA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25400" y="5105399"/>
            <a:ext cx="9345600" cy="594955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685800" y="5181600"/>
            <a:ext cx="828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cs typeface="Arial" charset="0"/>
              </a:rPr>
              <a:t>Do we understand this?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6450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15538</TotalTime>
  <Words>161</Words>
  <Application>Microsoft Office PowerPoint</Application>
  <PresentationFormat>On-screen Show (4:3)</PresentationFormat>
  <Paragraphs>38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 CENA</vt:lpstr>
      <vt:lpstr>Georgia</vt:lpstr>
      <vt:lpstr>Apple Chancery</vt:lpstr>
      <vt:lpstr>Arial</vt:lpstr>
      <vt:lpstr>Adelle-Regular</vt:lpstr>
      <vt:lpstr>Wingdings</vt:lpstr>
      <vt:lpstr>Arial Narrow</vt:lpstr>
      <vt:lpstr>AR BLANCA</vt:lpstr>
      <vt:lpstr>MS PGothic</vt:lpstr>
      <vt:lpstr>Calibri</vt:lpstr>
      <vt:lpstr>Default</vt:lpstr>
      <vt:lpstr>5_Default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Dowlen Road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</dc:creator>
  <cp:lastModifiedBy>shawn jeffries</cp:lastModifiedBy>
  <cp:revision>89</cp:revision>
  <dcterms:created xsi:type="dcterms:W3CDTF">2010-03-01T21:23:31Z</dcterms:created>
  <dcterms:modified xsi:type="dcterms:W3CDTF">2016-10-28T18:45:02Z</dcterms:modified>
</cp:coreProperties>
</file>